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57"/>
  </p:notesMasterIdLst>
  <p:handoutMasterIdLst>
    <p:handoutMasterId r:id="rId58"/>
  </p:handoutMasterIdLst>
  <p:sldIdLst>
    <p:sldId id="256" r:id="rId2"/>
    <p:sldId id="280" r:id="rId3"/>
    <p:sldId id="278" r:id="rId4"/>
    <p:sldId id="282" r:id="rId5"/>
    <p:sldId id="279" r:id="rId6"/>
    <p:sldId id="287" r:id="rId7"/>
    <p:sldId id="288" r:id="rId8"/>
    <p:sldId id="290" r:id="rId9"/>
    <p:sldId id="291" r:id="rId10"/>
    <p:sldId id="292" r:id="rId11"/>
    <p:sldId id="293" r:id="rId12"/>
    <p:sldId id="325" r:id="rId13"/>
    <p:sldId id="294" r:id="rId14"/>
    <p:sldId id="295" r:id="rId15"/>
    <p:sldId id="296" r:id="rId16"/>
    <p:sldId id="298" r:id="rId17"/>
    <p:sldId id="299" r:id="rId18"/>
    <p:sldId id="300" r:id="rId19"/>
    <p:sldId id="305" r:id="rId20"/>
    <p:sldId id="327" r:id="rId21"/>
    <p:sldId id="451" r:id="rId22"/>
    <p:sldId id="351" r:id="rId23"/>
    <p:sldId id="306" r:id="rId24"/>
    <p:sldId id="354" r:id="rId25"/>
    <p:sldId id="356" r:id="rId26"/>
    <p:sldId id="349" r:id="rId27"/>
    <p:sldId id="358" r:id="rId28"/>
    <p:sldId id="359" r:id="rId29"/>
    <p:sldId id="360" r:id="rId30"/>
    <p:sldId id="361" r:id="rId31"/>
    <p:sldId id="363" r:id="rId32"/>
    <p:sldId id="364" r:id="rId33"/>
    <p:sldId id="362" r:id="rId34"/>
    <p:sldId id="452" r:id="rId35"/>
    <p:sldId id="365" r:id="rId36"/>
    <p:sldId id="366" r:id="rId37"/>
    <p:sldId id="368" r:id="rId38"/>
    <p:sldId id="367" r:id="rId39"/>
    <p:sldId id="372" r:id="rId40"/>
    <p:sldId id="453" r:id="rId41"/>
    <p:sldId id="373" r:id="rId42"/>
    <p:sldId id="378" r:id="rId43"/>
    <p:sldId id="379" r:id="rId44"/>
    <p:sldId id="380" r:id="rId45"/>
    <p:sldId id="454" r:id="rId46"/>
    <p:sldId id="381" r:id="rId47"/>
    <p:sldId id="382" r:id="rId48"/>
    <p:sldId id="455" r:id="rId49"/>
    <p:sldId id="383" r:id="rId50"/>
    <p:sldId id="385" r:id="rId51"/>
    <p:sldId id="386" r:id="rId52"/>
    <p:sldId id="387" r:id="rId53"/>
    <p:sldId id="388" r:id="rId54"/>
    <p:sldId id="389" r:id="rId55"/>
    <p:sldId id="456" r:id="rId5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ゴシック" pitchFamily="-92" charset="-128"/>
        <a:cs typeface="+mn-cs"/>
      </a:defRPr>
    </a:lvl5pPr>
    <a:lvl6pPr marL="22860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6pPr>
    <a:lvl7pPr marL="27432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7pPr>
    <a:lvl8pPr marL="32004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8pPr>
    <a:lvl9pPr marL="3657600" algn="l" defTabSz="914400" rtl="0" eaLnBrk="1" latinLnBrk="0" hangingPunct="1">
      <a:defRPr sz="2400" kern="1200">
        <a:solidFill>
          <a:schemeClr val="tx1"/>
        </a:solidFill>
        <a:latin typeface="Arial" panose="020B0604020202020204" pitchFamily="34" charset="0"/>
        <a:ea typeface="MS Pゴシック" pitchFamily="-92"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963AB-0D03-C83C-F0D9-4AAEEDD137D5}" v="81" dt="2023-05-22T12:40:15.118"/>
    <p1510:client id="{49A0A52F-670C-6C17-B7A6-DA9D40992300}" v="62" dt="2023-05-21T13:34:00.161"/>
    <p1510:client id="{52B7B18B-DF68-8E89-AE0A-E90FC1D68ED8}" v="86" dt="2023-05-23T11:59:12.755"/>
    <p1510:client id="{6765ABEE-61AB-05F7-3429-FFDE5E002E82}" v="336" dt="2023-05-22T20:01:29.342"/>
    <p1510:client id="{AA806FBA-6193-D0FC-45B5-51B424E3AF64}" v="256" dt="2023-05-21T00:18:31.346"/>
    <p1510:client id="{AFF915A0-0B50-F02D-E5A1-F00D2BBC0617}" v="53" dt="2023-05-30T19:26:46.239"/>
    <p1510:client id="{BEE84774-A3D4-06ED-C95D-F5F65E03B2AE}" v="101" dt="2023-05-22T02:58:42.025"/>
    <p1510:client id="{D48376B5-E74B-A073-C96C-1898061A561D}" v="8" dt="2023-05-20T18:15:08.991"/>
    <p1510:client id="{DC59353B-83A5-306F-C4E0-E0B6E592D3A9}" v="24" dt="2023-05-24T15:28:33.252"/>
    <p1510:client id="{F2CAE2F2-0B9B-96E2-8D13-233CC34E9F35}" v="10" dt="2023-05-21T03:22:49.419"/>
    <p1510:client id="{F3C312E7-289B-50E6-ED20-A5BF3A87F2D5}" v="85" dt="2023-05-16T20:56:24.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endParaRPr lang="en-US" altLang="en-US"/>
          </a:p>
        </p:txBody>
      </p:sp>
      <p:sp>
        <p:nvSpPr>
          <p:cNvPr id="614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altLang="en-US"/>
          </a:p>
        </p:txBody>
      </p:sp>
      <p:sp>
        <p:nvSpPr>
          <p:cNvPr id="614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altLang="en-US"/>
          </a:p>
        </p:txBody>
      </p:sp>
      <p:sp>
        <p:nvSpPr>
          <p:cNvPr id="614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F50CE1D8-33B3-4930-A390-E33416CD7F97}" type="slidenum">
              <a:rPr lang="en-US" altLang="en-US"/>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endParaRPr lang="en-US" alt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alt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alt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192E0EA5-B342-43F9-B8F8-FC36FE37D320}" type="slidenum">
              <a:rPr lang="en-US" altLang="en-US"/>
              <a:t>‹#›</a:t>
            </a:fld>
            <a:endParaRPr lang="en-US" altLang="en-US"/>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S Pゴシック" pitchFamily="-9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4745067-64FF-47B7-9F8F-E7454969284C}" type="slidenum">
              <a:rPr lang="en-US" altLang="en-US"/>
              <a:t>1</a:t>
            </a:fld>
            <a:endParaRPr lang="en-US" altLang="en-US"/>
          </a:p>
        </p:txBody>
      </p:sp>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This is an example about how to use anaconda to set up environment and We will learn more about how to use these pre-defined packages later.</a:t>
            </a:r>
            <a:endParaRPr lang="en-US">
              <a:latin typeface="Arial"/>
              <a:ea typeface="MS Pゴシック"/>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Now let's introduce another important tool which is </a:t>
            </a:r>
            <a:r>
              <a:rPr lang="en-US" err="1">
                <a:latin typeface="Arial"/>
                <a:ea typeface="MS Pゴシック"/>
                <a:cs typeface="Arial"/>
              </a:rPr>
              <a:t>Jupyter</a:t>
            </a:r>
            <a:r>
              <a:rPr lang="en-US">
                <a:latin typeface="Arial"/>
                <a:ea typeface="MS Pゴシック"/>
                <a:cs typeface="Arial"/>
              </a:rPr>
              <a:t> notebook. </a:t>
            </a:r>
          </a:p>
          <a:p>
            <a:r>
              <a:rPr lang="en-US" err="1">
                <a:latin typeface="Arial"/>
                <a:ea typeface="MS Pゴシック"/>
                <a:cs typeface="Arial"/>
              </a:rPr>
              <a:t>Jupyter</a:t>
            </a:r>
            <a:r>
              <a:rPr lang="en-US">
                <a:latin typeface="Arial"/>
                <a:ea typeface="MS Pゴシック"/>
                <a:cs typeface="Arial"/>
              </a:rPr>
              <a:t> Notebook is an interactive computing environment that allows you to create and share documents containing live code, equations, visualizations, and narrative text. </a:t>
            </a:r>
          </a:p>
          <a:p>
            <a:r>
              <a:rPr lang="en-US">
                <a:latin typeface="Arial"/>
                <a:ea typeface="MS Pゴシック"/>
                <a:cs typeface="Arial"/>
              </a:rPr>
              <a:t>It's a powerful tool for data analysis, experimentation, and collaborative work, providing an intuitive interface for writing codes.</a:t>
            </a:r>
          </a:p>
          <a:p>
            <a:r>
              <a:rPr lang="en-US">
                <a:latin typeface="Arial"/>
                <a:ea typeface="MS Pゴシック"/>
                <a:cs typeface="Arial"/>
              </a:rPr>
              <a:t>For example, if you run codes in terminal, it would be very difficult to do some visualization. But in </a:t>
            </a:r>
            <a:r>
              <a:rPr lang="en-US" err="1">
                <a:latin typeface="Arial"/>
                <a:ea typeface="MS Pゴシック"/>
                <a:cs typeface="Arial"/>
              </a:rPr>
              <a:t>Jupyter</a:t>
            </a:r>
            <a:r>
              <a:rPr lang="en-US">
                <a:latin typeface="Arial"/>
                <a:ea typeface="MS Pゴシック"/>
                <a:cs typeface="Arial"/>
              </a:rPr>
              <a:t> it is a implemented feature and you can do the visualization smoothly. </a:t>
            </a:r>
          </a:p>
        </p:txBody>
      </p:sp>
      <p:sp>
        <p:nvSpPr>
          <p:cNvPr id="4" name="Slide Number Placeholder 3"/>
          <p:cNvSpPr>
            <a:spLocks noGrp="1"/>
          </p:cNvSpPr>
          <p:nvPr>
            <p:ph type="sldNum" sz="quarter" idx="5"/>
          </p:nvPr>
        </p:nvSpPr>
        <p:spPr/>
        <p:txBody>
          <a:bodyPr/>
          <a:lstStyle/>
          <a:p>
            <a:fld id="{192E0EA5-B342-43F9-B8F8-FC36FE37D320}" type="slidenum">
              <a:rPr lang="en-US" altLang="en-US"/>
              <a:t>12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Here is how to install the </a:t>
            </a:r>
            <a:r>
              <a:rPr lang="en-US" err="1">
                <a:latin typeface="Arial"/>
                <a:ea typeface="MS Pゴシック"/>
                <a:cs typeface="Arial"/>
              </a:rPr>
              <a:t>Jupyter</a:t>
            </a:r>
            <a:r>
              <a:rPr lang="en-US">
                <a:latin typeface="Arial"/>
                <a:ea typeface="MS Pゴシック"/>
                <a:cs typeface="Arial"/>
              </a:rPr>
              <a:t>. Remember you need to first change the env to the correct one. </a:t>
            </a:r>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13</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14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You can first create </a:t>
            </a:r>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15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16</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add predefined lib</a:t>
            </a:r>
          </a:p>
        </p:txBody>
      </p:sp>
      <p:sp>
        <p:nvSpPr>
          <p:cNvPr id="4" name="Slide Number Placeholder 3"/>
          <p:cNvSpPr>
            <a:spLocks noGrp="1"/>
          </p:cNvSpPr>
          <p:nvPr>
            <p:ph type="sldNum" sz="quarter" idx="5"/>
          </p:nvPr>
        </p:nvSpPr>
        <p:spPr/>
        <p:txBody>
          <a:bodyPr/>
          <a:lstStyle/>
          <a:p>
            <a:fld id="{192E0EA5-B342-43F9-B8F8-FC36FE37D320}" type="slidenum">
              <a:rPr lang="en-US" altLang="en-US"/>
              <a:t>17</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19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Welcome! I'm Junyu Chen, your instructor for this summer school course on Python basics and basic image processing. I have a background in Psychology, Economics, and Data Science, and I am an incoming Ph.D. student in Computer Science department at the University of Rochester, I'm excited to share my knowledge and passion for programming with all of you.</a:t>
            </a:r>
          </a:p>
          <a:p>
            <a:r>
              <a:rPr lang="en-US">
                <a:latin typeface="Arial"/>
                <a:ea typeface="MS Pゴシック"/>
                <a:cs typeface="Arial"/>
              </a:rPr>
              <a:t>Don't worry if you have no coding experience before. We will start from the very basics, gradually building our understanding of Python's syntax, data types, control structures, and functions.</a:t>
            </a:r>
          </a:p>
          <a:p>
            <a:r>
              <a:rPr lang="en-US">
                <a:latin typeface="Arial"/>
                <a:ea typeface="MS Pゴシック"/>
                <a:cs typeface="Arial"/>
              </a:rPr>
              <a:t>By the end of this course, you will feel confident in writing Python code and applying it to basic image processing task.</a:t>
            </a:r>
          </a:p>
          <a:p>
            <a:endParaRPr lang="en-US">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20</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21</a:t>
            </a:fld>
            <a:endParaRPr lang="en-US" altLang="en-US"/>
          </a:p>
        </p:txBody>
      </p:sp>
    </p:spTree>
    <p:extLst>
      <p:ext uri="{BB962C8B-B14F-4D97-AF65-F5344CB8AC3E}">
        <p14:creationId xmlns:p14="http://schemas.microsoft.com/office/powerpoint/2010/main" val="566774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4745067-64FF-47B7-9F8F-E7454969284C}" type="slidenum">
              <a:rPr lang="en-US" altLang="en-US"/>
              <a:t>22</a:t>
            </a:fld>
            <a:endParaRPr lang="en-US" altLang="en-US"/>
          </a:p>
        </p:txBody>
      </p:sp>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r>
              <a:rPr lang="en-US" altLang="en-US" dirty="0">
                <a:latin typeface="Arial"/>
                <a:ea typeface="MS Pゴシック"/>
                <a:cs typeface="Arial"/>
              </a:rPr>
              <a:t>Let's talk about some python basics</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In programming, primitive constructs refer to the fundamental data types provided by the language. </a:t>
            </a:r>
          </a:p>
          <a:p>
            <a:r>
              <a:rPr lang="en-US" dirty="0">
                <a:latin typeface="Arial"/>
                <a:ea typeface="MS Pゴシック"/>
                <a:cs typeface="Arial"/>
              </a:rPr>
              <a:t>Python has several built-in primitive data types, including: </a:t>
            </a:r>
            <a:r>
              <a:rPr lang="en-US" b="1" dirty="0">
                <a:latin typeface="Arial"/>
                <a:ea typeface="MS Pゴシック"/>
                <a:cs typeface="Arial"/>
              </a:rPr>
              <a:t>Integers, Floats, Strings, simple operators, loops </a:t>
            </a:r>
          </a:p>
          <a:p>
            <a:r>
              <a:rPr lang="en-US" dirty="0">
                <a:latin typeface="Arial"/>
                <a:ea typeface="MS Pゴシック"/>
                <a:cs typeface="Arial"/>
              </a:rPr>
              <a:t>They are similar to words in English.</a:t>
            </a:r>
          </a:p>
          <a:p>
            <a:r>
              <a:rPr lang="en-US" dirty="0">
                <a:latin typeface="Arial"/>
                <a:ea typeface="MS Pゴシック"/>
                <a:cs typeface="Arial"/>
              </a:rPr>
              <a:t>To combine these constructs into an expression that machine can understand.</a:t>
            </a:r>
          </a:p>
          <a:p>
            <a:r>
              <a:rPr lang="en-US" dirty="0">
                <a:latin typeface="Arial"/>
                <a:ea typeface="MS Pゴシック"/>
                <a:cs typeface="Arial"/>
              </a:rPr>
              <a:t>We have to follow the python syntax, which refers to the rules and structure of the programming language.</a:t>
            </a:r>
          </a:p>
          <a:p>
            <a:r>
              <a:rPr lang="en-US" dirty="0">
                <a:latin typeface="Arial"/>
                <a:ea typeface="MS Pゴシック"/>
                <a:cs typeface="Arial"/>
              </a:rPr>
              <a:t>For example, if the interpreter can't understand what an expression means, it would raise a syntax error. </a:t>
            </a:r>
          </a:p>
          <a:p>
            <a:endParaRPr lang="en-US" dirty="0">
              <a:latin typeface="Arial"/>
              <a:ea typeface="MS Pゴシック"/>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23</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Another important concept is object. </a:t>
            </a:r>
            <a:endParaRPr lang="en-US" dirty="0"/>
          </a:p>
          <a:p>
            <a:r>
              <a:rPr lang="en-US" dirty="0">
                <a:latin typeface="Arial"/>
                <a:ea typeface="MS Pゴシック"/>
                <a:cs typeface="Arial"/>
              </a:rPr>
              <a:t>Object represents a unique entity that encapsulates both data (attributes) and behavior (methods). </a:t>
            </a:r>
          </a:p>
          <a:p>
            <a:r>
              <a:rPr lang="en-US" dirty="0">
                <a:latin typeface="Arial"/>
                <a:ea typeface="MS Pゴシック"/>
                <a:cs typeface="Arial"/>
              </a:rPr>
              <a:t>In Python, almost everything is an object. </a:t>
            </a:r>
            <a:endParaRPr lang="en-US" dirty="0">
              <a:cs typeface="Arial" panose="020B0604020202020204" pitchFamily="34" charset="0"/>
            </a:endParaRPr>
          </a:p>
          <a:p>
            <a:r>
              <a:rPr lang="en-US" dirty="0">
                <a:latin typeface="Arial"/>
                <a:ea typeface="MS Pゴシック"/>
                <a:cs typeface="Arial"/>
              </a:rPr>
              <a:t>This refers to the fact that even built-in data types (like integers, strings, lists) and language constructs (like functions, modules, and classes) are implemented as objects. </a:t>
            </a:r>
          </a:p>
          <a:p>
            <a:r>
              <a:rPr lang="en-US" dirty="0">
                <a:latin typeface="Arial"/>
                <a:ea typeface="MS Pゴシック"/>
                <a:cs typeface="Arial"/>
              </a:rPr>
              <a:t>We will understand more about this concept after we cover the basic data types</a:t>
            </a:r>
            <a:endParaRPr lang="en-US" dirty="0">
              <a:cs typeface="Arial"/>
            </a:endParaRP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br>
              <a:rPr lang="en-US" dirty="0">
                <a:cs typeface="Arial"/>
              </a:rPr>
            </a:br>
            <a:r>
              <a:rPr lang="en-US" dirty="0">
                <a:latin typeface="Arial"/>
                <a:ea typeface="MS Pゴシック"/>
                <a:cs typeface="Arial"/>
              </a:rPr>
              <a:t>In Python, scalar objects are a type of data that represents a single value. They are simple, indivisible entities that cannot be further broken down into smaller components.</a:t>
            </a:r>
          </a:p>
          <a:p>
            <a:r>
              <a:rPr lang="en-US" dirty="0">
                <a:latin typeface="Arial"/>
                <a:ea typeface="MS Pゴシック"/>
                <a:cs typeface="Arial"/>
              </a:rPr>
              <a:t>Let's explore some of the common scalar object types in Python:</a:t>
            </a:r>
          </a:p>
          <a:p>
            <a:pPr marL="171450" indent="-171450">
              <a:buFont typeface="Arial"/>
              <a:buChar char="•"/>
            </a:pPr>
            <a:r>
              <a:rPr lang="en-US" b="1"/>
              <a:t>Integers</a:t>
            </a:r>
            <a:r>
              <a:rPr lang="en-US"/>
              <a:t>: Integers represent whole numbers without any fractional or decimal part. For example, 1, 10, -5 are all integer values.</a:t>
            </a:r>
          </a:p>
          <a:p>
            <a:pPr marL="171450" indent="-171450">
              <a:buFont typeface="Arial"/>
              <a:buChar char="•"/>
            </a:pPr>
            <a:r>
              <a:rPr lang="en-US" b="1"/>
              <a:t>Floats</a:t>
            </a:r>
            <a:r>
              <a:rPr lang="en-US"/>
              <a:t>: Floats are used to represent decimal numbers or numbers with a fractional part. For example, 3.14, -0.5, 2.0 are float values.</a:t>
            </a:r>
          </a:p>
          <a:p>
            <a:pPr marL="171450" indent="-171450">
              <a:buFont typeface="Arial"/>
              <a:buChar char="•"/>
            </a:pPr>
            <a:r>
              <a:rPr lang="en-US" b="1"/>
              <a:t>Booleans</a:t>
            </a:r>
            <a:r>
              <a:rPr lang="en-US"/>
              <a:t>: Booleans represent logical values of either True or False. They are used for making decisions and controlling the flow of a program. Boolean values help determine the truth or falsity of conditions.</a:t>
            </a:r>
          </a:p>
          <a:p>
            <a:pPr marL="171450" indent="-171450">
              <a:buFont typeface="Arial"/>
              <a:buChar char="•"/>
            </a:pPr>
            <a:r>
              <a:rPr lang="en-US" b="1" dirty="0">
                <a:latin typeface="Arial"/>
                <a:ea typeface="MS Pゴシック"/>
                <a:cs typeface="Arial"/>
              </a:rPr>
              <a:t>None</a:t>
            </a:r>
            <a:r>
              <a:rPr lang="en-US" dirty="0">
                <a:latin typeface="Arial"/>
                <a:ea typeface="MS Pゴシック"/>
                <a:cs typeface="Arial"/>
              </a:rPr>
              <a:t>: None is a special scalar object that represents the absence of a value. It is commonly used to indicate that a variable or expression does not have a meaningful value assigned to it.</a:t>
            </a:r>
          </a:p>
          <a:p>
            <a:br>
              <a:rPr lang="en-US" dirty="0"/>
            </a:b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25</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 think I should mention this to help you debug.</a:t>
            </a:r>
          </a:p>
          <a:p>
            <a:r>
              <a:rPr lang="en-US" dirty="0">
                <a:latin typeface="Arial"/>
                <a:ea typeface="MS Pゴシック"/>
                <a:cs typeface="Arial"/>
              </a:rPr>
              <a:t>to show output from code to a user, use print command.</a:t>
            </a:r>
            <a:endParaRPr lang="en-US" dirty="0"/>
          </a:p>
          <a:p>
            <a:pPr algn="just"/>
            <a:r>
              <a:rPr lang="en-US" dirty="0">
                <a:latin typeface="Arial"/>
                <a:ea typeface="MS Pゴシック"/>
                <a:cs typeface="Arial"/>
              </a:rPr>
              <a:t>For example, if you run multiple expressions within a  cell, it would probably only shown the last result unless you explicitly ask it to print the result</a:t>
            </a:r>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26</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 is the concept of expressions, which </a:t>
            </a:r>
            <a:r>
              <a:rPr lang="en-US" b="1" dirty="0">
                <a:latin typeface="Arial"/>
                <a:ea typeface="MS Pゴシック"/>
                <a:cs typeface="Arial"/>
              </a:rPr>
              <a:t>combine objects and operators</a:t>
            </a:r>
            <a:r>
              <a:rPr lang="en-US" dirty="0">
                <a:latin typeface="Arial"/>
                <a:ea typeface="MS Pゴシック"/>
                <a:cs typeface="Arial"/>
              </a:rPr>
              <a:t> </a:t>
            </a:r>
          </a:p>
          <a:p>
            <a:r>
              <a:rPr lang="en-US" dirty="0">
                <a:latin typeface="Arial"/>
                <a:ea typeface="MS Pゴシック"/>
                <a:cs typeface="Arial"/>
              </a:rPr>
              <a:t>an expression has a </a:t>
            </a:r>
            <a:r>
              <a:rPr lang="en-US" b="1" dirty="0">
                <a:latin typeface="Arial"/>
                <a:ea typeface="MS Pゴシック"/>
                <a:cs typeface="Arial"/>
              </a:rPr>
              <a:t>value</a:t>
            </a:r>
            <a:r>
              <a:rPr lang="en-US" dirty="0">
                <a:latin typeface="Arial"/>
                <a:ea typeface="MS Pゴシック"/>
                <a:cs typeface="Arial"/>
              </a:rPr>
              <a:t>, which has a </a:t>
            </a:r>
            <a:r>
              <a:rPr lang="en-US" b="1" dirty="0">
                <a:latin typeface="Arial"/>
                <a:ea typeface="MS Pゴシック"/>
                <a:cs typeface="Arial"/>
              </a:rPr>
              <a:t>type</a:t>
            </a:r>
          </a:p>
          <a:p>
            <a:r>
              <a:rPr lang="en-US" b="1" dirty="0">
                <a:latin typeface="Arial"/>
                <a:ea typeface="MS Pゴシック"/>
                <a:cs typeface="Arial"/>
              </a:rPr>
              <a:t>For example one plus one is a simple expression</a:t>
            </a:r>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27</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Here are some more examples about Operations on </a:t>
            </a:r>
            <a:r>
              <a:rPr lang="en-US" err="1">
                <a:latin typeface="Arial"/>
                <a:ea typeface="MS Pゴシック"/>
                <a:cs typeface="Arial"/>
              </a:rPr>
              <a:t>ints</a:t>
            </a:r>
            <a:r>
              <a:rPr lang="en-US">
                <a:latin typeface="Arial"/>
                <a:ea typeface="MS Pゴシック"/>
                <a:cs typeface="Arial"/>
              </a:rPr>
              <a:t> and floats</a:t>
            </a:r>
          </a:p>
          <a:p>
            <a:r>
              <a:rPr lang="en-US" dirty="0">
                <a:latin typeface="Arial"/>
                <a:ea typeface="MS Pゴシック"/>
                <a:cs typeface="Arial"/>
              </a:rPr>
              <a:t>You may try these codes in your </a:t>
            </a:r>
            <a:r>
              <a:rPr lang="en-US" dirty="0" err="1">
                <a:latin typeface="Arial"/>
                <a:ea typeface="MS Pゴシック"/>
                <a:cs typeface="Arial"/>
              </a:rPr>
              <a:t>jupyter</a:t>
            </a:r>
            <a:r>
              <a:rPr lang="en-US" dirty="0">
                <a:latin typeface="Arial"/>
                <a:ea typeface="MS Pゴシック"/>
                <a:cs typeface="Arial"/>
              </a:rPr>
              <a:t> notebook</a:t>
            </a:r>
          </a:p>
          <a:p>
            <a:r>
              <a:rPr lang="en-US" dirty="0">
                <a:latin typeface="Arial"/>
                <a:ea typeface="MS Pゴシック"/>
                <a:cs typeface="Arial"/>
              </a:rPr>
              <a:t>You may need to remember the </a:t>
            </a:r>
            <a:r>
              <a:rPr lang="en-US" err="1">
                <a:latin typeface="Arial"/>
                <a:ea typeface="MS Pゴシック"/>
                <a:cs typeface="Arial"/>
              </a:rPr>
              <a:t>meaining</a:t>
            </a:r>
            <a:r>
              <a:rPr lang="en-US" dirty="0">
                <a:latin typeface="Arial"/>
                <a:ea typeface="MS Pゴシック"/>
                <a:cs typeface="Arial"/>
              </a:rPr>
              <a:t> of these three signs:</a:t>
            </a:r>
          </a:p>
          <a:p>
            <a:r>
              <a:rPr lang="en-US" dirty="0">
                <a:latin typeface="Arial"/>
                <a:ea typeface="MS Pゴシック"/>
                <a:cs typeface="Arial"/>
              </a:rPr>
              <a:t>Percentage sign: Modulo Operator (</a:t>
            </a:r>
            <a:r>
              <a:rPr lang="en-US" b="1" dirty="0">
                <a:latin typeface="Arial"/>
                <a:ea typeface="MS Pゴシック"/>
                <a:cs typeface="Arial"/>
              </a:rPr>
              <a:t>%</a:t>
            </a:r>
            <a:r>
              <a:rPr lang="en-US" dirty="0">
                <a:latin typeface="Arial"/>
                <a:ea typeface="MS Pゴシック"/>
                <a:cs typeface="Arial"/>
              </a:rPr>
              <a:t>): The modulo operator </a:t>
            </a:r>
            <a:r>
              <a:rPr lang="en-US" b="1" dirty="0">
                <a:latin typeface="Arial"/>
                <a:ea typeface="MS Pゴシック"/>
                <a:cs typeface="Arial"/>
              </a:rPr>
              <a:t>%</a:t>
            </a:r>
            <a:r>
              <a:rPr lang="en-US" dirty="0">
                <a:latin typeface="Arial"/>
                <a:ea typeface="MS Pゴシック"/>
                <a:cs typeface="Arial"/>
              </a:rPr>
              <a:t> is used to obtain the remainder of a division operation. It returns the remainder after dividing the left operand by the right operand.</a:t>
            </a:r>
          </a:p>
          <a:p>
            <a:r>
              <a:rPr lang="en-US" dirty="0">
                <a:latin typeface="Arial"/>
                <a:ea typeface="MS Pゴシック"/>
                <a:cs typeface="Arial"/>
              </a:rPr>
              <a:t>double slash: Floor Division Operator (</a:t>
            </a:r>
            <a:r>
              <a:rPr lang="en-US" b="1" dirty="0">
                <a:latin typeface="Arial"/>
                <a:ea typeface="MS Pゴシック"/>
                <a:cs typeface="Arial"/>
              </a:rPr>
              <a:t>//</a:t>
            </a:r>
            <a:r>
              <a:rPr lang="en-US" dirty="0">
                <a:latin typeface="Arial"/>
                <a:ea typeface="MS Pゴシック"/>
                <a:cs typeface="Arial"/>
              </a:rPr>
              <a:t>): The floor division operator </a:t>
            </a:r>
            <a:r>
              <a:rPr lang="en-US" b="1" dirty="0">
                <a:latin typeface="Arial"/>
                <a:ea typeface="MS Pゴシック"/>
                <a:cs typeface="Arial"/>
              </a:rPr>
              <a:t>//</a:t>
            </a:r>
            <a:r>
              <a:rPr lang="en-US" dirty="0">
                <a:latin typeface="Arial"/>
                <a:ea typeface="MS Pゴシック"/>
                <a:cs typeface="Arial"/>
              </a:rPr>
              <a:t> is used to perform division between two numbers and obtain the quotient as an integer, discarding the fractional part</a:t>
            </a:r>
            <a:endParaRPr lang="en-US"/>
          </a:p>
          <a:p>
            <a:r>
              <a:rPr lang="en-US" dirty="0">
                <a:latin typeface="Arial"/>
                <a:ea typeface="MS Pゴシック"/>
                <a:cs typeface="Arial"/>
              </a:rPr>
              <a:t>Double star: is the power operator</a:t>
            </a:r>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28</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Note that the order, or p</a:t>
            </a:r>
            <a:r>
              <a:rPr lang="en-US" altLang="ja-JP" dirty="0">
                <a:latin typeface="Arial"/>
                <a:ea typeface="MS Pゴシック"/>
                <a:cs typeface="Arial"/>
              </a:rPr>
              <a:t>riority</a:t>
            </a:r>
            <a:r>
              <a:rPr lang="ja-JP" altLang="en-US" dirty="0">
                <a:latin typeface="Arial"/>
                <a:ea typeface="MS Pゴシック"/>
                <a:cs typeface="Arial"/>
              </a:rPr>
              <a:t> </a:t>
            </a:r>
            <a:r>
              <a:rPr lang="en-US" dirty="0">
                <a:latin typeface="Arial"/>
                <a:ea typeface="MS Pゴシック"/>
                <a:cs typeface="Arial"/>
              </a:rPr>
              <a:t>of operators are similar to what we use in mathematics. </a:t>
            </a:r>
            <a:endParaRPr lang="en-US" dirty="0">
              <a:cs typeface="Arial" panose="020B0604020202020204" pitchFamily="34" charset="0"/>
            </a:endParaRPr>
          </a:p>
          <a:p>
            <a:r>
              <a:rPr lang="en-US" dirty="0">
                <a:latin typeface="Arial"/>
                <a:ea typeface="MS Pゴシック"/>
                <a:cs typeface="Arial"/>
              </a:rPr>
              <a:t>Also like in mathematics, you can also change the order with parentheses.</a:t>
            </a:r>
            <a:endParaRPr lang="en-US" dirty="0">
              <a:cs typeface="Arial" panose="020B0604020202020204" pitchFamily="34" charset="0"/>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29</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Let's get started. Programming, in simple terms, is the art of giving instructions to a computer to perform specific tasks. </a:t>
            </a:r>
            <a:endParaRPr lang="en-US"/>
          </a:p>
          <a:p>
            <a:r>
              <a:rPr lang="en-US">
                <a:latin typeface="Arial"/>
                <a:ea typeface="MS Pゴシック"/>
                <a:cs typeface="Arial"/>
              </a:rPr>
              <a:t>It's a language that allows us to communicate with machines and make them do what we want.</a:t>
            </a:r>
            <a:endParaRPr lang="en-US">
              <a:cs typeface="Arial" panose="020B0604020202020204" pitchFamily="34" charset="0"/>
            </a:endParaRPr>
          </a:p>
          <a:p>
            <a:r>
              <a:rPr lang="en-US">
                <a:latin typeface="Arial"/>
                <a:ea typeface="MS Pゴシック"/>
                <a:cs typeface="Arial"/>
              </a:rPr>
              <a:t>Imagine that you have a personal assistant who doesn't understand human language but comprehends a special code language. </a:t>
            </a:r>
          </a:p>
          <a:p>
            <a:r>
              <a:rPr lang="en-US">
                <a:latin typeface="Arial"/>
                <a:ea typeface="MS Pゴシック"/>
                <a:cs typeface="Arial"/>
              </a:rPr>
              <a:t>Programming is similar to speaking this code language, providing step-by-step instructions for computers to execute tasks.</a:t>
            </a:r>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Now let’s talk about variable.</a:t>
            </a:r>
            <a:endParaRPr lang="en-US" dirty="0">
              <a:cs typeface="Arial" panose="020B0604020202020204" pitchFamily="34" charset="0"/>
            </a:endParaRPr>
          </a:p>
          <a:p>
            <a:r>
              <a:rPr lang="en-US" dirty="0">
                <a:latin typeface="Arial"/>
                <a:ea typeface="MS Pゴシック"/>
                <a:cs typeface="Arial"/>
              </a:rPr>
              <a:t>In Python, a variable is a named reference to a value or an object in memory. </a:t>
            </a:r>
          </a:p>
          <a:p>
            <a:r>
              <a:rPr lang="en-US" dirty="0">
                <a:latin typeface="Arial"/>
                <a:ea typeface="MS Pゴシック"/>
                <a:cs typeface="Arial"/>
              </a:rPr>
              <a:t>It acts as a container that holds a specific data value or object.</a:t>
            </a:r>
          </a:p>
          <a:p>
            <a:r>
              <a:rPr lang="en-US" dirty="0">
                <a:latin typeface="Arial"/>
                <a:ea typeface="MS Pゴシック"/>
                <a:cs typeface="Arial"/>
              </a:rPr>
              <a:t>Variables allow you to store and manipulate data, making your code more dynamic and flexible.</a:t>
            </a:r>
          </a:p>
          <a:p>
            <a:pPr marL="171450" indent="-171450">
              <a:buFont typeface="Arial,Sans-Serif"/>
              <a:buChar char="•"/>
            </a:pPr>
            <a:r>
              <a:rPr lang="en-US" b="1" dirty="0">
                <a:latin typeface="Arial"/>
                <a:ea typeface="MS Pゴシック"/>
                <a:cs typeface="Arial"/>
              </a:rPr>
              <a:t>Assignment</a:t>
            </a:r>
            <a:r>
              <a:rPr lang="en-US" dirty="0">
                <a:latin typeface="Arial"/>
                <a:ea typeface="MS Pゴシック"/>
                <a:cs typeface="Arial"/>
              </a:rPr>
              <a:t>: Variables are assigned using the assignment operator (</a:t>
            </a:r>
            <a:r>
              <a:rPr lang="en-US" b="1" dirty="0">
                <a:latin typeface="Arial"/>
                <a:ea typeface="MS Pゴシック"/>
                <a:cs typeface="Arial"/>
              </a:rPr>
              <a:t>=</a:t>
            </a:r>
            <a:r>
              <a:rPr lang="en-US" dirty="0">
                <a:latin typeface="Arial"/>
                <a:ea typeface="MS Pゴシック"/>
                <a:cs typeface="Arial"/>
              </a:rPr>
              <a:t>). The value on the right side of the operator is stored in the variable on the left side. You can assign new values to variables as needed, even changing the type of the stored value.</a:t>
            </a:r>
          </a:p>
          <a:p>
            <a:endParaRPr lang="en-US" dirty="0"/>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30</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b="1">
                <a:latin typeface="Arial"/>
                <a:ea typeface="MS Pゴシック"/>
                <a:cs typeface="Arial"/>
              </a:rPr>
              <a:t>Here is the rule of variable names. </a:t>
            </a:r>
            <a:endParaRPr lang="en-US" b="1" dirty="0">
              <a:latin typeface="Arial"/>
              <a:ea typeface="MS Pゴシック"/>
              <a:cs typeface="Arial"/>
            </a:endParaRPr>
          </a:p>
          <a:p>
            <a:r>
              <a:rPr lang="en-US" dirty="0">
                <a:latin typeface="Arial"/>
                <a:ea typeface="MS Pゴシック"/>
                <a:cs typeface="Arial"/>
              </a:rPr>
              <a:t>Variable names can consist of letters (both uppercase and lowercase), digits, and underscores. </a:t>
            </a:r>
          </a:p>
          <a:p>
            <a:r>
              <a:rPr lang="en-US" dirty="0">
                <a:latin typeface="Arial"/>
                <a:ea typeface="MS Pゴシック"/>
                <a:cs typeface="Arial"/>
              </a:rPr>
              <a:t>However, they cannot start with a digit. </a:t>
            </a:r>
            <a:endParaRPr lang="en-US" dirty="0">
              <a:cs typeface="Arial" panose="020B0604020202020204" pitchFamily="34" charset="0"/>
            </a:endParaRPr>
          </a:p>
          <a:p>
            <a:r>
              <a:rPr lang="en-US">
                <a:latin typeface="Arial"/>
                <a:ea typeface="MS Pゴシック"/>
                <a:cs typeface="Arial"/>
              </a:rPr>
              <a:t>It's recommended to use descriptive names that reflect the purpose or meaning of the stored value.</a:t>
            </a:r>
            <a:endParaRPr lang="en-US">
              <a:cs typeface="Arial" panose="020B0604020202020204" pitchFamily="34" charset="0"/>
            </a:endParaRPr>
          </a:p>
          <a:p>
            <a:br>
              <a:rPr lang="en-US" dirty="0">
                <a:cs typeface="Arial"/>
              </a:rPr>
            </a:br>
            <a:endParaRPr lang="en-US">
              <a:cs typeface="Arial" panose="020B0604020202020204" pitchFamily="34" charset="0"/>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31</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spcBef>
                <a:spcPct val="20000"/>
              </a:spcBef>
              <a:buFont typeface="Arial"/>
              <a:buChar char="•"/>
            </a:pPr>
            <a:r>
              <a:rPr lang="en-US" dirty="0">
                <a:latin typeface="Arial"/>
                <a:ea typeface="MS Pゴシック"/>
                <a:cs typeface="Arial"/>
              </a:rPr>
              <a:t>why give names to values of expressions?</a:t>
            </a:r>
          </a:p>
          <a:p>
            <a:pPr marL="171450" indent="-171450">
              <a:spcBef>
                <a:spcPct val="20000"/>
              </a:spcBef>
              <a:buFont typeface="Arial"/>
              <a:buChar char="•"/>
            </a:pPr>
            <a:r>
              <a:rPr lang="en-US" dirty="0">
                <a:latin typeface="Arial"/>
                <a:ea typeface="MS Pゴシック"/>
                <a:cs typeface="Arial"/>
              </a:rPr>
              <a:t>to </a:t>
            </a:r>
            <a:r>
              <a:rPr lang="en-US" b="1" dirty="0">
                <a:latin typeface="Arial"/>
                <a:ea typeface="MS Pゴシック"/>
                <a:cs typeface="Arial"/>
              </a:rPr>
              <a:t>reuse </a:t>
            </a:r>
            <a:r>
              <a:rPr lang="en-US" dirty="0">
                <a:latin typeface="Arial"/>
                <a:ea typeface="MS Pゴシック"/>
                <a:cs typeface="Arial"/>
              </a:rPr>
              <a:t>names instead of values</a:t>
            </a:r>
          </a:p>
          <a:p>
            <a:pPr marL="171450" indent="-171450">
              <a:spcBef>
                <a:spcPct val="20000"/>
              </a:spcBef>
              <a:buFont typeface="Arial"/>
              <a:buChar char="•"/>
            </a:pPr>
            <a:r>
              <a:rPr lang="en-US" dirty="0">
                <a:latin typeface="Arial"/>
                <a:ea typeface="MS Pゴシック"/>
                <a:cs typeface="Arial"/>
              </a:rPr>
              <a:t>easier to change code later</a:t>
            </a:r>
          </a:p>
        </p:txBody>
      </p:sp>
      <p:sp>
        <p:nvSpPr>
          <p:cNvPr id="4" name="Slide Number Placeholder 3"/>
          <p:cNvSpPr>
            <a:spLocks noGrp="1"/>
          </p:cNvSpPr>
          <p:nvPr>
            <p:ph type="sldNum" sz="quarter" idx="5"/>
          </p:nvPr>
        </p:nvSpPr>
        <p:spPr/>
        <p:txBody>
          <a:bodyPr/>
          <a:lstStyle/>
          <a:p>
            <a:fld id="{192E0EA5-B342-43F9-B8F8-FC36FE37D320}" type="slidenum">
              <a:rPr lang="en-US" altLang="en-US"/>
              <a:t>32</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spcBef>
                <a:spcPct val="20000"/>
              </a:spcBef>
              <a:buFont typeface="Arial"/>
              <a:buChar char="•"/>
            </a:pPr>
            <a:r>
              <a:rPr lang="en-US"/>
              <a:t>can re-bind variable names using new assignment statements to </a:t>
            </a:r>
            <a:r>
              <a:rPr lang="en-US" b="1"/>
              <a:t>reuse </a:t>
            </a:r>
            <a:r>
              <a:rPr lang="en-US"/>
              <a:t>names instead of values</a:t>
            </a:r>
          </a:p>
          <a:p>
            <a:pPr marL="171450" indent="-171450">
              <a:spcBef>
                <a:spcPct val="20000"/>
              </a:spcBef>
              <a:buFont typeface="Arial"/>
              <a:buChar char="•"/>
            </a:pPr>
            <a:r>
              <a:rPr lang="en-US" dirty="0">
                <a:latin typeface="Arial"/>
                <a:ea typeface="MS Pゴシック"/>
                <a:cs typeface="Arial"/>
              </a:rPr>
              <a:t>previous value may still store in memory but lost the handle for it</a:t>
            </a:r>
          </a:p>
          <a:p>
            <a:pPr marL="171450" indent="-171450">
              <a:spcBef>
                <a:spcPct val="20000"/>
              </a:spcBef>
              <a:buFont typeface="Arial"/>
              <a:buChar char="•"/>
            </a:pPr>
            <a:r>
              <a:rPr lang="en-US" dirty="0">
                <a:latin typeface="Arial"/>
                <a:ea typeface="MS Pゴシック"/>
                <a:cs typeface="Arial"/>
              </a:rPr>
              <a:t>Like the example shown here, if you use another assignment statement to give radius a new value, it would change </a:t>
            </a:r>
            <a:r>
              <a:rPr lang="en-US">
                <a:latin typeface="Arial"/>
                <a:ea typeface="MS Pゴシック"/>
                <a:cs typeface="Arial"/>
              </a:rPr>
              <a:t>accordingly. </a:t>
            </a:r>
            <a:endParaRPr lang="en-US" dirty="0">
              <a:latin typeface="Arial"/>
              <a:ea typeface="MS Pゴシック"/>
              <a:cs typeface="Arial"/>
            </a:endParaRPr>
          </a:p>
          <a:p>
            <a:pPr marL="171450" indent="-171450">
              <a:spcBef>
                <a:spcPct val="20000"/>
              </a:spcBef>
              <a:buFont typeface="Arial"/>
              <a:buChar char="•"/>
            </a:pPr>
            <a:r>
              <a:rPr lang="en-US"/>
              <a:t>However, the </a:t>
            </a:r>
            <a:r>
              <a:rPr lang="en-US">
                <a:latin typeface="Arial"/>
                <a:ea typeface="MS Pゴシック"/>
                <a:cs typeface="Arial"/>
              </a:rPr>
              <a:t>value for area does not change until you tell the computer to do the calculation again</a:t>
            </a:r>
          </a:p>
        </p:txBody>
      </p:sp>
      <p:sp>
        <p:nvSpPr>
          <p:cNvPr id="4" name="Slide Number Placeholder 3"/>
          <p:cNvSpPr>
            <a:spLocks noGrp="1"/>
          </p:cNvSpPr>
          <p:nvPr>
            <p:ph type="sldNum" sz="quarter" idx="5"/>
          </p:nvPr>
        </p:nvSpPr>
        <p:spPr/>
        <p:txBody>
          <a:bodyPr/>
          <a:lstStyle/>
          <a:p>
            <a:fld id="{192E0EA5-B342-43F9-B8F8-FC36FE37D320}" type="slidenum">
              <a:rPr lang="en-US" altLang="en-US"/>
              <a:t>33</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34</a:t>
            </a:fld>
            <a:endParaRPr lang="en-US" altLang="en-US"/>
          </a:p>
        </p:txBody>
      </p:sp>
    </p:spTree>
    <p:extLst>
      <p:ext uri="{BB962C8B-B14F-4D97-AF65-F5344CB8AC3E}">
        <p14:creationId xmlns:p14="http://schemas.microsoft.com/office/powerpoint/2010/main" val="1539878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In Python, a string is a sequence of characters enclosed within single quotes ('') or double quotes (""). Strings are used to represent text and are one of the most commonly used data types in Python. Here are some basic operations and concepts related to strings:</a:t>
            </a:r>
          </a:p>
          <a:p>
            <a:r>
              <a:rPr lang="en-US" b="1" dirty="0">
                <a:latin typeface="Arial"/>
                <a:ea typeface="MS Pゴシック"/>
                <a:cs typeface="Arial"/>
              </a:rPr>
              <a:t>String Creation</a:t>
            </a:r>
            <a:r>
              <a:rPr lang="en-US" dirty="0">
                <a:latin typeface="Arial"/>
                <a:ea typeface="MS Pゴシック"/>
                <a:cs typeface="Arial"/>
              </a:rPr>
              <a:t>: You can create a string by enclosing characters within quotes. For example: </a:t>
            </a:r>
            <a:r>
              <a:rPr lang="en-US" dirty="0" err="1">
                <a:latin typeface="Arial"/>
                <a:ea typeface="MS Pゴシック"/>
                <a:cs typeface="Arial"/>
              </a:rPr>
              <a:t>my_string</a:t>
            </a:r>
            <a:r>
              <a:rPr lang="en-US" dirty="0">
                <a:latin typeface="Arial"/>
                <a:ea typeface="MS Pゴシック"/>
                <a:cs typeface="Arial"/>
              </a:rPr>
              <a:t> = "Hello, Python!"</a:t>
            </a:r>
          </a:p>
          <a:p>
            <a:pPr>
              <a:buFont typeface="Arial"/>
            </a:pPr>
            <a:r>
              <a:rPr lang="en-US" b="1" dirty="0">
                <a:latin typeface="Arial"/>
                <a:ea typeface="MS Pゴシック"/>
                <a:cs typeface="Arial"/>
              </a:rPr>
              <a:t>String Concatenation</a:t>
            </a:r>
            <a:r>
              <a:rPr lang="en-US" dirty="0">
                <a:latin typeface="Arial"/>
                <a:ea typeface="MS Pゴシック"/>
                <a:cs typeface="Arial"/>
              </a:rPr>
              <a:t>: Strings can be concatenated (joined together) using the </a:t>
            </a:r>
            <a:r>
              <a:rPr lang="en-US" b="1" dirty="0">
                <a:latin typeface="Arial"/>
                <a:ea typeface="MS Pゴシック"/>
                <a:cs typeface="Arial"/>
              </a:rPr>
              <a:t>+</a:t>
            </a:r>
            <a:r>
              <a:rPr lang="en-US" dirty="0">
                <a:latin typeface="Arial"/>
                <a:ea typeface="MS Pゴシック"/>
                <a:cs typeface="Arial"/>
              </a:rPr>
              <a:t> operator. This operation combines two or more strings into a single string. For example:</a:t>
            </a:r>
            <a:endParaRPr lang="en-US" dirty="0">
              <a:cs typeface="Arial" panose="020B0604020202020204" pitchFamily="34" charset="0"/>
            </a:endParaRPr>
          </a:p>
          <a:p>
            <a:r>
              <a:rPr lang="en-US" dirty="0">
                <a:latin typeface="Arial"/>
                <a:ea typeface="MS Pゴシック"/>
                <a:cs typeface="Arial"/>
              </a:rPr>
              <a:t> </a:t>
            </a:r>
            <a:r>
              <a:rPr lang="en-US" dirty="0" err="1">
                <a:latin typeface="Arial"/>
                <a:ea typeface="MS Pゴシック"/>
                <a:cs typeface="Arial"/>
              </a:rPr>
              <a:t>first_name</a:t>
            </a:r>
            <a:r>
              <a:rPr lang="en-US" dirty="0">
                <a:latin typeface="Arial"/>
                <a:ea typeface="MS Pゴシック"/>
                <a:cs typeface="Arial"/>
              </a:rPr>
              <a:t> = "John" </a:t>
            </a:r>
            <a:r>
              <a:rPr lang="en-US" dirty="0" err="1">
                <a:latin typeface="Arial"/>
                <a:ea typeface="MS Pゴシック"/>
                <a:cs typeface="Arial"/>
              </a:rPr>
              <a:t>last_name</a:t>
            </a:r>
            <a:r>
              <a:rPr lang="en-US" dirty="0">
                <a:latin typeface="Arial"/>
                <a:ea typeface="MS Pゴシック"/>
                <a:cs typeface="Arial"/>
              </a:rPr>
              <a:t> = "Doe" </a:t>
            </a:r>
            <a:r>
              <a:rPr lang="en-US" dirty="0" err="1">
                <a:latin typeface="Arial"/>
                <a:ea typeface="MS Pゴシック"/>
                <a:cs typeface="Arial"/>
              </a:rPr>
              <a:t>full_name</a:t>
            </a:r>
            <a:r>
              <a:rPr lang="en-US" dirty="0">
                <a:latin typeface="Arial"/>
                <a:ea typeface="MS Pゴシック"/>
                <a:cs typeface="Arial"/>
              </a:rPr>
              <a:t> = </a:t>
            </a:r>
            <a:r>
              <a:rPr lang="en-US" dirty="0" err="1">
                <a:latin typeface="Arial"/>
                <a:ea typeface="MS Pゴシック"/>
                <a:cs typeface="Arial"/>
              </a:rPr>
              <a:t>first_name</a:t>
            </a:r>
            <a:r>
              <a:rPr lang="en-US" dirty="0">
                <a:latin typeface="Arial"/>
                <a:ea typeface="MS Pゴシック"/>
                <a:cs typeface="Arial"/>
              </a:rPr>
              <a:t> + " " + </a:t>
            </a:r>
            <a:r>
              <a:rPr lang="en-US" dirty="0" err="1">
                <a:latin typeface="Arial"/>
                <a:ea typeface="MS Pゴシック"/>
                <a:cs typeface="Arial"/>
              </a:rPr>
              <a:t>last_name</a:t>
            </a:r>
            <a:endParaRPr lang="en-US" dirty="0" err="1">
              <a:cs typeface="Arial" panose="020B0604020202020204" pitchFamily="34" charset="0"/>
            </a:endParaRPr>
          </a:p>
          <a:p>
            <a:r>
              <a:rPr lang="en-US" b="1" dirty="0">
                <a:latin typeface="Arial"/>
                <a:ea typeface="MS Pゴシック"/>
                <a:cs typeface="Arial"/>
              </a:rPr>
              <a:t>String Length</a:t>
            </a:r>
            <a:r>
              <a:rPr lang="en-US" dirty="0">
                <a:latin typeface="Arial"/>
                <a:ea typeface="MS Pゴシック"/>
                <a:cs typeface="Arial"/>
              </a:rPr>
              <a:t>: The </a:t>
            </a:r>
            <a:r>
              <a:rPr lang="en-US" b="1" err="1">
                <a:latin typeface="Arial"/>
                <a:ea typeface="MS Pゴシック"/>
                <a:cs typeface="Arial"/>
              </a:rPr>
              <a:t>len</a:t>
            </a:r>
            <a:r>
              <a:rPr lang="en-US" b="1" dirty="0">
                <a:latin typeface="Arial"/>
                <a:ea typeface="MS Pゴシック"/>
                <a:cs typeface="Arial"/>
              </a:rPr>
              <a:t>()</a:t>
            </a:r>
            <a:r>
              <a:rPr lang="en-US">
                <a:latin typeface="Arial"/>
                <a:ea typeface="MS Pゴシック"/>
                <a:cs typeface="Arial"/>
              </a:rPr>
              <a:t> function returns the length (number of characters) of a string. For example:</a:t>
            </a:r>
            <a:endParaRPr lang="en-US">
              <a:cs typeface="Arial" panose="020B0604020202020204" pitchFamily="34" charset="0"/>
            </a:endParaRPr>
          </a:p>
          <a:p>
            <a:r>
              <a:rPr lang="en-US" dirty="0">
                <a:latin typeface="Arial"/>
                <a:ea typeface="MS Pゴシック"/>
                <a:cs typeface="Arial"/>
              </a:rPr>
              <a:t> message = "Hello, world!" length = </a:t>
            </a:r>
            <a:r>
              <a:rPr lang="en-US" dirty="0" err="1">
                <a:latin typeface="Arial"/>
                <a:ea typeface="MS Pゴシック"/>
                <a:cs typeface="Arial"/>
              </a:rPr>
              <a:t>len</a:t>
            </a:r>
            <a:r>
              <a:rPr lang="en-US" dirty="0">
                <a:latin typeface="Arial"/>
                <a:ea typeface="MS Pゴシック"/>
                <a:cs typeface="Arial"/>
              </a:rPr>
              <a:t>(message)</a:t>
            </a:r>
            <a:endParaRPr lang="en-US" dirty="0">
              <a:cs typeface="Arial" panose="020B0604020202020204" pitchFamily="34" charset="0"/>
            </a:endParaRPr>
          </a:p>
          <a:p>
            <a:r>
              <a:rPr lang="en-US" b="1" dirty="0">
                <a:latin typeface="Arial"/>
                <a:ea typeface="MS Pゴシック"/>
                <a:cs typeface="Arial"/>
              </a:rPr>
              <a:t>String Indexing</a:t>
            </a:r>
            <a:r>
              <a:rPr lang="en-US" dirty="0">
                <a:latin typeface="Arial"/>
                <a:ea typeface="MS Pゴシック"/>
                <a:cs typeface="Arial"/>
              </a:rPr>
              <a:t>: Each character in a string has an index, starting from 0 for the first character. You can access individual characters using indexing. For example:</a:t>
            </a:r>
          </a:p>
          <a:p>
            <a:r>
              <a:rPr lang="en-US" dirty="0">
                <a:latin typeface="Arial"/>
                <a:ea typeface="MS Pゴシック"/>
                <a:cs typeface="Arial"/>
              </a:rPr>
              <a:t> message = "Hello" </a:t>
            </a:r>
            <a:r>
              <a:rPr lang="en-US" dirty="0" err="1">
                <a:latin typeface="Arial"/>
                <a:ea typeface="MS Pゴシック"/>
                <a:cs typeface="Arial"/>
              </a:rPr>
              <a:t>first_character</a:t>
            </a:r>
            <a:r>
              <a:rPr lang="en-US" dirty="0">
                <a:latin typeface="Arial"/>
                <a:ea typeface="MS Pゴシック"/>
                <a:cs typeface="Arial"/>
              </a:rPr>
              <a:t> = message[0]</a:t>
            </a:r>
            <a:endParaRPr lang="en-US" dirty="0">
              <a:cs typeface="Arial" panose="020B0604020202020204" pitchFamily="34" charset="0"/>
            </a:endParaRPr>
          </a:p>
          <a:p>
            <a:r>
              <a:rPr lang="en-US" b="1" dirty="0">
                <a:latin typeface="Arial"/>
                <a:ea typeface="MS Pゴシック"/>
                <a:cs typeface="Arial"/>
              </a:rPr>
              <a:t>String Slicing</a:t>
            </a:r>
            <a:r>
              <a:rPr lang="en-US" dirty="0">
                <a:latin typeface="Arial"/>
                <a:ea typeface="MS Pゴシック"/>
                <a:cs typeface="Arial"/>
              </a:rPr>
              <a:t>: You can extract a substring from a string using slicing. Slicing allows you to obtain a portion of a string by specifying the start and end indices. For example:</a:t>
            </a:r>
          </a:p>
          <a:p>
            <a:r>
              <a:rPr lang="en-US" dirty="0">
                <a:latin typeface="Arial"/>
                <a:ea typeface="MS Pゴシック"/>
                <a:cs typeface="Arial"/>
              </a:rPr>
              <a:t> message = "Hello, world!" substring = message[7:12] # Extracts "world"</a:t>
            </a:r>
            <a:endParaRPr lang="en-US" dirty="0">
              <a:cs typeface="Arial" panose="020B0604020202020204" pitchFamily="34" charset="0"/>
            </a:endParaRPr>
          </a:p>
          <a:p>
            <a:r>
              <a:rPr lang="en-US" b="1" dirty="0">
                <a:latin typeface="Arial"/>
                <a:ea typeface="MS Pゴシック"/>
                <a:cs typeface="Arial"/>
              </a:rPr>
              <a:t>String Formatting</a:t>
            </a:r>
            <a:r>
              <a:rPr lang="en-US" dirty="0">
                <a:latin typeface="Arial"/>
                <a:ea typeface="MS Pゴシック"/>
                <a:cs typeface="Arial"/>
              </a:rPr>
              <a:t>: String formatting allows you to create dynamic strings by inserting values into placeholders. The </a:t>
            </a:r>
            <a:r>
              <a:rPr lang="en-US" b="1" dirty="0">
                <a:latin typeface="Arial"/>
                <a:ea typeface="MS Pゴシック"/>
                <a:cs typeface="Arial"/>
              </a:rPr>
              <a:t>format()</a:t>
            </a:r>
            <a:r>
              <a:rPr lang="en-US" dirty="0">
                <a:latin typeface="Arial"/>
                <a:ea typeface="MS Pゴシック"/>
                <a:cs typeface="Arial"/>
              </a:rPr>
              <a:t> method is commonly used for string formatting. For example:</a:t>
            </a:r>
          </a:p>
          <a:p>
            <a:r>
              <a:rPr lang="en-US" dirty="0">
                <a:latin typeface="Arial"/>
                <a:ea typeface="MS Pゴシック"/>
                <a:cs typeface="Arial"/>
              </a:rPr>
              <a:t> name = "Alice" age = 25 greeting = "My name is {} and I'm {} years </a:t>
            </a:r>
            <a:r>
              <a:rPr lang="en-US" dirty="0" err="1">
                <a:latin typeface="Arial"/>
                <a:ea typeface="MS Pゴシック"/>
                <a:cs typeface="Arial"/>
              </a:rPr>
              <a:t>old.".format</a:t>
            </a:r>
            <a:r>
              <a:rPr lang="en-US" dirty="0">
                <a:latin typeface="Arial"/>
                <a:ea typeface="MS Pゴシック"/>
                <a:cs typeface="Arial"/>
              </a:rPr>
              <a:t>(name, age)</a:t>
            </a:r>
            <a:endParaRPr lang="en-US" dirty="0">
              <a:cs typeface="Arial" panose="020B0604020202020204" pitchFamily="34" charset="0"/>
            </a:endParaRPr>
          </a:p>
          <a:p>
            <a:r>
              <a:rPr lang="en-US" b="1" dirty="0">
                <a:latin typeface="Arial"/>
                <a:ea typeface="MS Pゴシック"/>
                <a:cs typeface="Arial"/>
              </a:rPr>
              <a:t>String Methods</a:t>
            </a:r>
            <a:r>
              <a:rPr lang="en-US" dirty="0">
                <a:latin typeface="Arial"/>
                <a:ea typeface="MS Pゴシック"/>
                <a:cs typeface="Arial"/>
              </a:rPr>
              <a:t>: Python provides a variety of built-in methods to manipulate and transform strings. Some commonly used methods include </a:t>
            </a:r>
            <a:r>
              <a:rPr lang="en-US" b="1" dirty="0">
                <a:latin typeface="Arial"/>
                <a:ea typeface="MS Pゴシック"/>
                <a:cs typeface="Arial"/>
              </a:rPr>
              <a:t>upper()</a:t>
            </a:r>
            <a:r>
              <a:rPr lang="en-US" dirty="0">
                <a:latin typeface="Arial"/>
                <a:ea typeface="MS Pゴシック"/>
                <a:cs typeface="Arial"/>
              </a:rPr>
              <a:t>, </a:t>
            </a:r>
            <a:r>
              <a:rPr lang="en-US" b="1" dirty="0">
                <a:latin typeface="Arial"/>
                <a:ea typeface="MS Pゴシック"/>
                <a:cs typeface="Arial"/>
              </a:rPr>
              <a:t>lower()</a:t>
            </a:r>
            <a:r>
              <a:rPr lang="en-US" dirty="0">
                <a:latin typeface="Arial"/>
                <a:ea typeface="MS Pゴシック"/>
                <a:cs typeface="Arial"/>
              </a:rPr>
              <a:t>, </a:t>
            </a:r>
            <a:r>
              <a:rPr lang="en-US" b="1" dirty="0">
                <a:latin typeface="Arial"/>
                <a:ea typeface="MS Pゴシック"/>
                <a:cs typeface="Arial"/>
              </a:rPr>
              <a:t>strip()</a:t>
            </a:r>
            <a:r>
              <a:rPr lang="en-US" dirty="0">
                <a:latin typeface="Arial"/>
                <a:ea typeface="MS Pゴシック"/>
                <a:cs typeface="Arial"/>
              </a:rPr>
              <a:t>, </a:t>
            </a:r>
            <a:r>
              <a:rPr lang="en-US" b="1" dirty="0">
                <a:latin typeface="Arial"/>
                <a:ea typeface="MS Pゴシック"/>
                <a:cs typeface="Arial"/>
              </a:rPr>
              <a:t>split()</a:t>
            </a:r>
            <a:r>
              <a:rPr lang="en-US" dirty="0">
                <a:latin typeface="Arial"/>
                <a:ea typeface="MS Pゴシック"/>
                <a:cs typeface="Arial"/>
              </a:rPr>
              <a:t>, </a:t>
            </a:r>
            <a:r>
              <a:rPr lang="en-US" b="1" dirty="0">
                <a:latin typeface="Arial"/>
                <a:ea typeface="MS Pゴシック"/>
                <a:cs typeface="Arial"/>
              </a:rPr>
              <a:t>replace()</a:t>
            </a:r>
            <a:r>
              <a:rPr lang="en-US" dirty="0">
                <a:latin typeface="Arial"/>
                <a:ea typeface="MS Pゴシック"/>
                <a:cs typeface="Arial"/>
              </a:rPr>
              <a:t>, and </a:t>
            </a:r>
            <a:r>
              <a:rPr lang="en-US" b="1" dirty="0">
                <a:latin typeface="Arial"/>
                <a:ea typeface="MS Pゴシック"/>
                <a:cs typeface="Arial"/>
              </a:rPr>
              <a:t>find()</a:t>
            </a:r>
            <a:r>
              <a:rPr lang="en-US" dirty="0">
                <a:latin typeface="Arial"/>
                <a:ea typeface="MS Pゴシック"/>
                <a:cs typeface="Arial"/>
              </a:rPr>
              <a:t>. For example:</a:t>
            </a:r>
            <a:br>
              <a:rPr lang="en-US" dirty="0">
                <a:cs typeface="Arial"/>
              </a:rPr>
            </a:br>
            <a:endParaRPr lang="en-US">
              <a:cs typeface="Arial" panose="020B0604020202020204" pitchFamily="34" charset="0"/>
            </a:endParaRP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35</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Here are some other stuffs. There are some ways if you want to print a string and some other types of variables together.</a:t>
            </a:r>
            <a:endParaRPr lang="en-US" dirty="0"/>
          </a:p>
        </p:txBody>
      </p:sp>
      <p:sp>
        <p:nvSpPr>
          <p:cNvPr id="4" name="Slide Number Placeholder 3"/>
          <p:cNvSpPr>
            <a:spLocks noGrp="1"/>
          </p:cNvSpPr>
          <p:nvPr>
            <p:ph type="sldNum" sz="quarter" idx="5"/>
          </p:nvPr>
        </p:nvSpPr>
        <p:spPr/>
        <p:txBody>
          <a:bodyPr/>
          <a:lstStyle/>
          <a:p>
            <a:fld id="{192E0EA5-B342-43F9-B8F8-FC36FE37D320}" type="slidenum">
              <a:rPr lang="en-US" altLang="en-US"/>
              <a:t>36</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The </a:t>
            </a:r>
            <a:r>
              <a:rPr lang="en-US" b="1" dirty="0">
                <a:latin typeface="Arial"/>
                <a:ea typeface="MS Pゴシック"/>
                <a:cs typeface="Arial"/>
              </a:rPr>
              <a:t>input()</a:t>
            </a:r>
            <a:r>
              <a:rPr lang="en-US" dirty="0">
                <a:latin typeface="Arial"/>
                <a:ea typeface="MS Pゴシック"/>
                <a:cs typeface="Arial"/>
              </a:rPr>
              <a:t> function is a built-in function in Python that allows you to interact with the user by taking input from them during program execution. It enables you to prompt the user for input and store the entered value for further processing. </a:t>
            </a:r>
          </a:p>
          <a:p>
            <a:r>
              <a:rPr lang="en-US" dirty="0">
                <a:latin typeface="Arial"/>
                <a:ea typeface="MS Pゴシック"/>
                <a:cs typeface="Arial"/>
              </a:rPr>
              <a:t>Here's a brief introduction to the </a:t>
            </a:r>
            <a:r>
              <a:rPr lang="en-US" b="1" dirty="0">
                <a:latin typeface="Arial"/>
                <a:ea typeface="MS Pゴシック"/>
                <a:cs typeface="Arial"/>
              </a:rPr>
              <a:t>input()</a:t>
            </a:r>
            <a:r>
              <a:rPr lang="en-US" dirty="0">
                <a:latin typeface="Arial"/>
                <a:ea typeface="MS Pゴシック"/>
                <a:cs typeface="Arial"/>
              </a:rPr>
              <a:t> function:</a:t>
            </a:r>
          </a:p>
          <a:p>
            <a:r>
              <a:rPr lang="en-US" dirty="0">
                <a:latin typeface="Arial"/>
                <a:ea typeface="MS Pゴシック"/>
                <a:cs typeface="Arial"/>
              </a:rPr>
              <a:t>The </a:t>
            </a:r>
            <a:r>
              <a:rPr lang="en-US" b="1" dirty="0">
                <a:latin typeface="Arial"/>
                <a:ea typeface="MS Pゴシック"/>
                <a:cs typeface="Arial"/>
              </a:rPr>
              <a:t>input()</a:t>
            </a:r>
            <a:r>
              <a:rPr lang="en-US" dirty="0">
                <a:latin typeface="Arial"/>
                <a:ea typeface="MS Pゴシック"/>
                <a:cs typeface="Arial"/>
              </a:rPr>
              <a:t> function works by displaying a prompt to the user, typically in the form of a question or instruction. The program then waits for the user to enter a value from the keyboard. Once the user enters their input and presses the Enter key, the </a:t>
            </a:r>
            <a:r>
              <a:rPr lang="en-US" b="1" dirty="0">
                <a:latin typeface="Arial"/>
                <a:ea typeface="MS Pゴシック"/>
                <a:cs typeface="Arial"/>
              </a:rPr>
              <a:t>input()</a:t>
            </a:r>
            <a:r>
              <a:rPr lang="en-US" dirty="0">
                <a:latin typeface="Arial"/>
                <a:ea typeface="MS Pゴシック"/>
                <a:cs typeface="Arial"/>
              </a:rPr>
              <a:t> function reads the input and returns it as a string.</a:t>
            </a:r>
          </a:p>
        </p:txBody>
      </p:sp>
      <p:sp>
        <p:nvSpPr>
          <p:cNvPr id="4" name="Slide Number Placeholder 3"/>
          <p:cNvSpPr>
            <a:spLocks noGrp="1"/>
          </p:cNvSpPr>
          <p:nvPr>
            <p:ph type="sldNum" sz="quarter" idx="5"/>
          </p:nvPr>
        </p:nvSpPr>
        <p:spPr/>
        <p:txBody>
          <a:bodyPr/>
          <a:lstStyle/>
          <a:p>
            <a:fld id="{192E0EA5-B342-43F9-B8F8-FC36FE37D320}" type="slidenum">
              <a:rPr lang="en-US" altLang="en-US"/>
              <a:t>37</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br>
              <a:rPr lang="en-US" dirty="0">
                <a:cs typeface="Arial"/>
              </a:rPr>
            </a:br>
            <a:r>
              <a:rPr lang="en-US" dirty="0">
                <a:latin typeface="Arial"/>
                <a:ea typeface="MS Pゴシック"/>
                <a:cs typeface="Arial"/>
              </a:rPr>
              <a:t>In Python, comments are lines of code that are not executed by the interpreter. </a:t>
            </a:r>
          </a:p>
          <a:p>
            <a:r>
              <a:rPr lang="en-US" dirty="0">
                <a:latin typeface="Arial"/>
                <a:ea typeface="MS Pゴシック"/>
                <a:cs typeface="Arial"/>
              </a:rPr>
              <a:t>They are used to provide explanations, add notes, or temporarily disable specific parts of the code. </a:t>
            </a:r>
          </a:p>
          <a:p>
            <a:r>
              <a:rPr lang="en-US" dirty="0">
                <a:latin typeface="Arial"/>
                <a:ea typeface="MS Pゴシック"/>
                <a:cs typeface="Arial"/>
              </a:rPr>
              <a:t>Comments are ignored by the Python interpreter and serve as documentation for developers or other readers of the code. </a:t>
            </a:r>
            <a:endParaRPr lang="en-US" dirty="0">
              <a:cs typeface="Arial" panose="020B0604020202020204" pitchFamily="34" charset="0"/>
            </a:endParaRPr>
          </a:p>
          <a:p>
            <a:r>
              <a:rPr lang="en-US" dirty="0">
                <a:latin typeface="Arial"/>
                <a:ea typeface="MS Pゴシック"/>
                <a:cs typeface="Arial"/>
              </a:rPr>
              <a:t>Here's an introduction to comments in Python</a:t>
            </a:r>
          </a:p>
          <a:p>
            <a:r>
              <a:rPr lang="en-US" b="1" dirty="0">
                <a:latin typeface="Arial"/>
                <a:ea typeface="MS Pゴシック"/>
                <a:cs typeface="Arial"/>
              </a:rPr>
              <a:t>Single-line comments</a:t>
            </a:r>
          </a:p>
          <a:p>
            <a:r>
              <a:rPr lang="en-US" b="1" dirty="0">
                <a:latin typeface="Arial"/>
                <a:ea typeface="MS Pゴシック"/>
                <a:cs typeface="Arial"/>
              </a:rPr>
              <a:t>Multiple-line comments</a:t>
            </a:r>
          </a:p>
          <a:p>
            <a:r>
              <a:rPr lang="en-US" b="1" dirty="0">
                <a:latin typeface="Arial"/>
                <a:ea typeface="MS Pゴシック"/>
                <a:cs typeface="Arial"/>
              </a:rPr>
              <a:t>Commenting out code</a:t>
            </a:r>
            <a:endParaRPr lang="en-US" dirty="0">
              <a:latin typeface="Arial"/>
              <a:ea typeface="MS Pゴシック"/>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38</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br>
              <a:rPr lang="en-US" dirty="0">
                <a:cs typeface="Arial"/>
              </a:rPr>
            </a:br>
            <a:r>
              <a:rPr lang="en-US" dirty="0">
                <a:latin typeface="Arial"/>
                <a:ea typeface="MS Pゴシック"/>
                <a:cs typeface="Arial"/>
              </a:rPr>
              <a:t>In Python, comparison operators are used to compare values and determine the relationship between them. They return a Boolean value (</a:t>
            </a:r>
            <a:r>
              <a:rPr lang="en-US" b="1" dirty="0">
                <a:latin typeface="Arial"/>
                <a:ea typeface="MS Pゴシック"/>
                <a:cs typeface="Arial"/>
              </a:rPr>
              <a:t>True</a:t>
            </a:r>
            <a:r>
              <a:rPr lang="en-US" dirty="0">
                <a:latin typeface="Arial"/>
                <a:ea typeface="MS Pゴシック"/>
                <a:cs typeface="Arial"/>
              </a:rPr>
              <a:t> or </a:t>
            </a:r>
            <a:r>
              <a:rPr lang="en-US" b="1" dirty="0">
                <a:latin typeface="Arial"/>
                <a:ea typeface="MS Pゴシック"/>
                <a:cs typeface="Arial"/>
              </a:rPr>
              <a:t>False</a:t>
            </a:r>
            <a:r>
              <a:rPr lang="en-US" dirty="0">
                <a:latin typeface="Arial"/>
                <a:ea typeface="MS Pゴシック"/>
                <a:cs typeface="Arial"/>
              </a:rPr>
              <a:t>) based on the comparison result.</a:t>
            </a:r>
          </a:p>
          <a:p>
            <a:r>
              <a:rPr lang="en-US" dirty="0">
                <a:latin typeface="Arial"/>
                <a:ea typeface="MS Pゴシック"/>
                <a:cs typeface="Arial"/>
              </a:rPr>
              <a:t>Some of the comparisons are straightforward. You need to pay attention to the following two:</a:t>
            </a:r>
          </a:p>
          <a:p>
            <a:r>
              <a:rPr lang="en-US" b="1" dirty="0">
                <a:latin typeface="Arial"/>
                <a:ea typeface="MS Pゴシック"/>
                <a:cs typeface="Arial"/>
              </a:rPr>
              <a:t>Equality (==)</a:t>
            </a:r>
            <a:r>
              <a:rPr lang="en-US" dirty="0">
                <a:latin typeface="Arial"/>
                <a:ea typeface="MS Pゴシック"/>
                <a:cs typeface="Arial"/>
              </a:rPr>
              <a:t>: The equality operator checks if two values are equal. It returns </a:t>
            </a:r>
            <a:r>
              <a:rPr lang="en-US" b="1" dirty="0">
                <a:latin typeface="Arial"/>
                <a:ea typeface="MS Pゴシック"/>
                <a:cs typeface="Arial"/>
              </a:rPr>
              <a:t>True</a:t>
            </a:r>
            <a:r>
              <a:rPr lang="en-US" dirty="0">
                <a:latin typeface="Arial"/>
                <a:ea typeface="MS Pゴシック"/>
                <a:cs typeface="Arial"/>
              </a:rPr>
              <a:t> if the values are equal and </a:t>
            </a:r>
            <a:r>
              <a:rPr lang="en-US" b="1" dirty="0">
                <a:latin typeface="Arial"/>
                <a:ea typeface="MS Pゴシック"/>
                <a:cs typeface="Arial"/>
              </a:rPr>
              <a:t>False</a:t>
            </a:r>
            <a:r>
              <a:rPr lang="en-US" dirty="0">
                <a:latin typeface="Arial"/>
                <a:ea typeface="MS Pゴシック"/>
                <a:cs typeface="Arial"/>
              </a:rPr>
              <a:t> otherwise.</a:t>
            </a:r>
          </a:p>
          <a:p>
            <a:r>
              <a:rPr lang="en-US" b="1" dirty="0">
                <a:latin typeface="Arial"/>
                <a:ea typeface="MS Pゴシック"/>
                <a:cs typeface="Arial"/>
              </a:rPr>
              <a:t>Inequality (!=)</a:t>
            </a:r>
            <a:r>
              <a:rPr lang="en-US" dirty="0">
                <a:latin typeface="Arial"/>
                <a:ea typeface="MS Pゴシック"/>
                <a:cs typeface="Arial"/>
              </a:rPr>
              <a:t>: The inequality operator checks if two values are not equal. It returns </a:t>
            </a:r>
            <a:r>
              <a:rPr lang="en-US" b="1" dirty="0">
                <a:latin typeface="Arial"/>
                <a:ea typeface="MS Pゴシック"/>
                <a:cs typeface="Arial"/>
              </a:rPr>
              <a:t>True</a:t>
            </a:r>
            <a:r>
              <a:rPr lang="en-US" dirty="0">
                <a:latin typeface="Arial"/>
                <a:ea typeface="MS Pゴシック"/>
                <a:cs typeface="Arial"/>
              </a:rPr>
              <a:t> if the values are different and </a:t>
            </a:r>
            <a:r>
              <a:rPr lang="en-US" b="1" dirty="0">
                <a:latin typeface="Arial"/>
                <a:ea typeface="MS Pゴシック"/>
                <a:cs typeface="Arial"/>
              </a:rPr>
              <a:t>False</a:t>
            </a:r>
            <a:r>
              <a:rPr lang="en-US" dirty="0">
                <a:latin typeface="Arial"/>
                <a:ea typeface="MS Pゴシック"/>
                <a:cs typeface="Arial"/>
              </a:rPr>
              <a:t> if they are equal</a:t>
            </a:r>
          </a:p>
          <a:p>
            <a:endParaRPr lang="en-US" dirty="0">
              <a:latin typeface="Arial"/>
              <a:ea typeface="MS Pゴシック"/>
              <a:cs typeface="Arial"/>
            </a:endParaRPr>
          </a:p>
          <a:p>
            <a:r>
              <a:rPr lang="en-US" dirty="0">
                <a:latin typeface="Arial"/>
                <a:ea typeface="MS Pゴシック"/>
                <a:cs typeface="Arial"/>
              </a:rPr>
              <a:t>Comparison operators are commonly used in conditional statements, loops, and sorting algorithms to make decisions or determine the order of elements. </a:t>
            </a:r>
            <a:endParaRPr lang="en-US" dirty="0"/>
          </a:p>
          <a:p>
            <a:r>
              <a:rPr lang="en-US" dirty="0">
                <a:latin typeface="Arial"/>
                <a:ea typeface="MS Pゴシック"/>
                <a:cs typeface="Arial"/>
              </a:rPr>
              <a:t>They allow you to compare values of different data types and make logical comparisons in your Python programs.</a:t>
            </a:r>
          </a:p>
        </p:txBody>
      </p:sp>
      <p:sp>
        <p:nvSpPr>
          <p:cNvPr id="4" name="Slide Number Placeholder 3"/>
          <p:cNvSpPr>
            <a:spLocks noGrp="1"/>
          </p:cNvSpPr>
          <p:nvPr>
            <p:ph type="sldNum" sz="quarter" idx="5"/>
          </p:nvPr>
        </p:nvSpPr>
        <p:spPr/>
        <p:txBody>
          <a:bodyPr/>
          <a:lstStyle/>
          <a:p>
            <a:fld id="{192E0EA5-B342-43F9-B8F8-FC36FE37D320}" type="slidenum">
              <a:rPr lang="en-US" altLang="en-US"/>
              <a:t>39</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So why we would use python. </a:t>
            </a:r>
          </a:p>
          <a:p>
            <a:br>
              <a:rPr lang="en-US">
                <a:cs typeface="Arial"/>
              </a:rPr>
            </a:br>
            <a:r>
              <a:rPr lang="en-US">
                <a:latin typeface="Arial"/>
                <a:ea typeface="MS Pゴシック"/>
                <a:cs typeface="Arial"/>
              </a:rPr>
              <a:t>Firstly, Python is known for its simplicity and readability. Its clean syntax and intuitive structure make it easier for beginners to grasp and understand. </a:t>
            </a:r>
          </a:p>
          <a:p>
            <a:r>
              <a:rPr lang="en-US">
                <a:latin typeface="Arial"/>
                <a:ea typeface="MS Pゴシック"/>
                <a:cs typeface="Arial"/>
              </a:rPr>
              <a:t>This simplicity allows learners to focus on problem-solving rather than getting lost in complex language details.</a:t>
            </a:r>
          </a:p>
          <a:p>
            <a:r>
              <a:rPr lang="en-US">
                <a:latin typeface="Arial"/>
                <a:ea typeface="MS Pゴシック"/>
                <a:cs typeface="Arial"/>
              </a:rPr>
              <a:t>By the way, here is how we do the classic hello world stuff in Python and C-plus-plus.</a:t>
            </a:r>
          </a:p>
          <a:p>
            <a:r>
              <a:rPr lang="en-US">
                <a:latin typeface="Arial"/>
                <a:ea typeface="MS Pゴシック"/>
                <a:cs typeface="Arial"/>
              </a:rPr>
              <a:t>Secondly, Python boasts a vast and supportive community. Countless resources, tutorials, and libraries are available to assist beginners in their learning journey. This vibrant community provides a nurturing environment for beginners to seek help, exchange ideas, and collaborate on projects.</a:t>
            </a:r>
          </a:p>
          <a:p>
            <a:pPr>
              <a:spcBef>
                <a:spcPct val="20000"/>
              </a:spcBef>
            </a:pPr>
            <a:r>
              <a:rPr lang="en-US">
                <a:latin typeface="Arial"/>
                <a:ea typeface="MS Pゴシック"/>
                <a:cs typeface="Arial"/>
              </a:rPr>
              <a:t>Additionally, Python is widely used in the industry such as web development, data analysis, AI. Due to this there are many resources, tutorials, and libraries available online. After you know the basic stuff about python, you can easily use other pre-fined packages for real-life applications. </a:t>
            </a:r>
            <a:br>
              <a:rPr lang="en-US">
                <a:cs typeface="Arial"/>
              </a:rPr>
            </a:br>
            <a:r>
              <a:rPr lang="en-US">
                <a:latin typeface="Arial"/>
                <a:ea typeface="MS Pゴシック"/>
                <a:cs typeface="Arial"/>
              </a:rPr>
              <a:t>it also has some other benefits like Cross-platform compatibility, and Strong community support. And it is also an important skill if you want to find a tech job. </a:t>
            </a:r>
            <a:endParaRPr lang="en-US">
              <a:cs typeface="Arial" panose="020B0604020202020204" pitchFamily="34" charset="0"/>
            </a:endParaRPr>
          </a:p>
          <a:p>
            <a:endParaRPr lang="en-US">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4</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40</a:t>
            </a:fld>
            <a:endParaRPr lang="en-US" altLang="en-US"/>
          </a:p>
        </p:txBody>
      </p:sp>
    </p:spTree>
    <p:extLst>
      <p:ext uri="{BB962C8B-B14F-4D97-AF65-F5344CB8AC3E}">
        <p14:creationId xmlns:p14="http://schemas.microsoft.com/office/powerpoint/2010/main" val="3811100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41</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In Python, the </a:t>
            </a:r>
            <a:r>
              <a:rPr lang="en-US" b="1" dirty="0">
                <a:latin typeface="Arial"/>
                <a:ea typeface="MS Pゴシック"/>
                <a:cs typeface="Arial"/>
              </a:rPr>
              <a:t>if</a:t>
            </a:r>
            <a:r>
              <a:rPr lang="en-US" dirty="0">
                <a:latin typeface="Arial"/>
                <a:ea typeface="MS Pゴシック"/>
                <a:cs typeface="Arial"/>
              </a:rPr>
              <a:t> statement is used for implementing conditional execution, allowing your program to make decisions based on certain conditions. </a:t>
            </a:r>
          </a:p>
          <a:p>
            <a:r>
              <a:rPr lang="en-US" dirty="0">
                <a:latin typeface="Arial"/>
                <a:ea typeface="MS Pゴシック"/>
                <a:cs typeface="Arial"/>
              </a:rPr>
              <a:t>It enables you to control the flow of your program by executing specific blocks of code only if certain conditions are met.</a:t>
            </a:r>
          </a:p>
          <a:p>
            <a:r>
              <a:rPr lang="en-US" dirty="0">
                <a:latin typeface="Arial"/>
                <a:ea typeface="MS Pゴシック"/>
                <a:cs typeface="Arial"/>
              </a:rPr>
              <a:t>The basic syntax of an </a:t>
            </a:r>
            <a:r>
              <a:rPr lang="en-US" b="1" dirty="0">
                <a:latin typeface="Arial"/>
                <a:ea typeface="MS Pゴシック"/>
                <a:cs typeface="Arial"/>
              </a:rPr>
              <a:t>if</a:t>
            </a:r>
            <a:r>
              <a:rPr lang="en-US" dirty="0">
                <a:latin typeface="Arial"/>
                <a:ea typeface="MS Pゴシック"/>
                <a:cs typeface="Arial"/>
              </a:rPr>
              <a:t> statement is as follows:</a:t>
            </a:r>
          </a:p>
          <a:p>
            <a:pPr marL="171450" indent="-171450">
              <a:buFont typeface="Arial"/>
              <a:buChar char="•"/>
            </a:pPr>
            <a:r>
              <a:rPr lang="en-US" dirty="0">
                <a:latin typeface="Arial"/>
                <a:ea typeface="MS Pゴシック"/>
                <a:cs typeface="Arial"/>
              </a:rPr>
              <a:t>The </a:t>
            </a:r>
            <a:r>
              <a:rPr lang="en-US" b="1" dirty="0">
                <a:latin typeface="Arial"/>
                <a:ea typeface="MS Pゴシック"/>
                <a:cs typeface="Arial"/>
              </a:rPr>
              <a:t>condition</a:t>
            </a:r>
            <a:r>
              <a:rPr lang="en-US" dirty="0">
                <a:latin typeface="Arial"/>
                <a:ea typeface="MS Pゴシック"/>
                <a:cs typeface="Arial"/>
              </a:rPr>
              <a:t> is an expression that evaluates to either </a:t>
            </a:r>
            <a:r>
              <a:rPr lang="en-US" b="1" dirty="0">
                <a:latin typeface="Arial"/>
                <a:ea typeface="MS Pゴシック"/>
                <a:cs typeface="Arial"/>
              </a:rPr>
              <a:t>True</a:t>
            </a:r>
            <a:r>
              <a:rPr lang="en-US" dirty="0">
                <a:latin typeface="Arial"/>
                <a:ea typeface="MS Pゴシック"/>
                <a:cs typeface="Arial"/>
              </a:rPr>
              <a:t> or </a:t>
            </a:r>
            <a:r>
              <a:rPr lang="en-US" b="1" dirty="0">
                <a:latin typeface="Arial"/>
                <a:ea typeface="MS Pゴシック"/>
                <a:cs typeface="Arial"/>
              </a:rPr>
              <a:t>False</a:t>
            </a:r>
            <a:r>
              <a:rPr lang="en-US" dirty="0">
                <a:latin typeface="Arial"/>
                <a:ea typeface="MS Pゴシック"/>
                <a:cs typeface="Arial"/>
              </a:rPr>
              <a:t>. If the condition is true, the code block within the </a:t>
            </a:r>
            <a:r>
              <a:rPr lang="en-US" b="1" dirty="0">
                <a:latin typeface="Arial"/>
                <a:ea typeface="MS Pゴシック"/>
                <a:cs typeface="Arial"/>
              </a:rPr>
              <a:t>if</a:t>
            </a:r>
            <a:r>
              <a:rPr lang="en-US" dirty="0">
                <a:latin typeface="Arial"/>
                <a:ea typeface="MS Pゴシック"/>
                <a:cs typeface="Arial"/>
              </a:rPr>
              <a:t> statement is executed. If the condition is false, the code block is skipped, and program execution continues to the next line after the </a:t>
            </a:r>
            <a:r>
              <a:rPr lang="en-US" b="1" dirty="0">
                <a:latin typeface="Arial"/>
                <a:ea typeface="MS Pゴシック"/>
                <a:cs typeface="Arial"/>
              </a:rPr>
              <a:t>if</a:t>
            </a:r>
            <a:r>
              <a:rPr lang="en-US" dirty="0">
                <a:latin typeface="Arial"/>
                <a:ea typeface="MS Pゴシック"/>
                <a:cs typeface="Arial"/>
              </a:rPr>
              <a:t> statement.</a:t>
            </a:r>
          </a:p>
          <a:p>
            <a:pPr marL="171450" indent="-171450">
              <a:buFont typeface="Arial"/>
              <a:buChar char="•"/>
            </a:pPr>
            <a:r>
              <a:rPr lang="en-US" dirty="0">
                <a:latin typeface="Arial"/>
                <a:ea typeface="MS Pゴシック"/>
                <a:cs typeface="Arial"/>
              </a:rPr>
              <a:t>The code block following the </a:t>
            </a:r>
            <a:r>
              <a:rPr lang="en-US" b="1" dirty="0">
                <a:latin typeface="Arial"/>
                <a:ea typeface="MS Pゴシック"/>
                <a:cs typeface="Arial"/>
              </a:rPr>
              <a:t>if</a:t>
            </a:r>
            <a:r>
              <a:rPr lang="en-US" dirty="0">
                <a:latin typeface="Arial"/>
                <a:ea typeface="MS Pゴシック"/>
                <a:cs typeface="Arial"/>
              </a:rPr>
              <a:t> statement is indented (by hitting the tab key) and typically consists of one or more lines of code. It is important to maintain consistent indentation to indicate which lines of code are part of the </a:t>
            </a:r>
            <a:r>
              <a:rPr lang="en-US" b="1" dirty="0">
                <a:latin typeface="Arial"/>
                <a:ea typeface="MS Pゴシック"/>
                <a:cs typeface="Arial"/>
              </a:rPr>
              <a:t>if</a:t>
            </a:r>
            <a:r>
              <a:rPr lang="en-US" dirty="0">
                <a:latin typeface="Arial"/>
                <a:ea typeface="MS Pゴシック"/>
                <a:cs typeface="Arial"/>
              </a:rPr>
              <a:t> block.</a:t>
            </a:r>
          </a:p>
          <a:p>
            <a:pPr marL="171450" indent="-171450">
              <a:buFont typeface="Arial"/>
              <a:buChar char="•"/>
            </a:pPr>
            <a:r>
              <a:rPr lang="en-US" dirty="0">
                <a:latin typeface="Arial"/>
                <a:ea typeface="MS Pゴシック"/>
                <a:cs typeface="Arial"/>
              </a:rPr>
              <a:t>The </a:t>
            </a:r>
            <a:r>
              <a:rPr lang="en-US" b="1" dirty="0">
                <a:latin typeface="Arial"/>
                <a:ea typeface="MS Pゴシック"/>
                <a:cs typeface="Arial"/>
              </a:rPr>
              <a:t>if</a:t>
            </a:r>
            <a:r>
              <a:rPr lang="en-US" dirty="0">
                <a:latin typeface="Arial"/>
                <a:ea typeface="MS Pゴシック"/>
                <a:cs typeface="Arial"/>
              </a:rPr>
              <a:t> statement can also be extended with </a:t>
            </a:r>
            <a:r>
              <a:rPr lang="en-US" b="1" dirty="0">
                <a:latin typeface="Arial"/>
                <a:ea typeface="MS Pゴシック"/>
                <a:cs typeface="Arial"/>
              </a:rPr>
              <a:t>else</a:t>
            </a:r>
            <a:r>
              <a:rPr lang="en-US" dirty="0">
                <a:latin typeface="Arial"/>
                <a:ea typeface="MS Pゴシック"/>
                <a:cs typeface="Arial"/>
              </a:rPr>
              <a:t> and </a:t>
            </a:r>
            <a:r>
              <a:rPr lang="en-US" b="1" dirty="0" err="1">
                <a:latin typeface="Arial"/>
                <a:ea typeface="MS Pゴシック"/>
                <a:cs typeface="Arial"/>
              </a:rPr>
              <a:t>elif</a:t>
            </a:r>
            <a:r>
              <a:rPr lang="en-US" dirty="0">
                <a:latin typeface="Arial"/>
                <a:ea typeface="MS Pゴシック"/>
                <a:cs typeface="Arial"/>
              </a:rPr>
              <a:t> (short for "else if") clauses to handle multiple conditions. Here's an example:</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42</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In Python, unlike many other programming languages, indentation plays a crucial role in determining the structure and execution of your code. </a:t>
            </a:r>
          </a:p>
          <a:p>
            <a:r>
              <a:rPr lang="en-US" dirty="0">
                <a:latin typeface="Arial"/>
                <a:ea typeface="MS Pゴシック"/>
                <a:cs typeface="Arial"/>
              </a:rPr>
              <a:t>Python uses indentation to define blocks of code, and it relies on indentation to understand the structure of your program, such as those within an </a:t>
            </a:r>
            <a:r>
              <a:rPr lang="en-US" b="1" dirty="0">
                <a:latin typeface="Arial"/>
                <a:ea typeface="MS Pゴシック"/>
                <a:cs typeface="Arial"/>
              </a:rPr>
              <a:t>if</a:t>
            </a:r>
            <a:r>
              <a:rPr lang="en-US" dirty="0">
                <a:latin typeface="Arial"/>
                <a:ea typeface="MS Pゴシック"/>
                <a:cs typeface="Arial"/>
              </a:rPr>
              <a:t> statement.</a:t>
            </a:r>
          </a:p>
          <a:p>
            <a:r>
              <a:rPr lang="en-US" dirty="0">
                <a:latin typeface="Arial"/>
                <a:ea typeface="MS Pゴシック"/>
                <a:cs typeface="Arial"/>
              </a:rPr>
              <a:t>Here's an example to illustrate the importance of indentation in an </a:t>
            </a:r>
            <a:r>
              <a:rPr lang="en-US" b="1" dirty="0">
                <a:latin typeface="Arial"/>
                <a:ea typeface="MS Pゴシック"/>
                <a:cs typeface="Arial"/>
              </a:rPr>
              <a:t>if</a:t>
            </a:r>
            <a:r>
              <a:rPr lang="en-US" dirty="0">
                <a:latin typeface="Arial"/>
                <a:ea typeface="MS Pゴシック"/>
                <a:cs typeface="Arial"/>
              </a:rPr>
              <a:t> statement:</a:t>
            </a:r>
          </a:p>
        </p:txBody>
      </p:sp>
      <p:sp>
        <p:nvSpPr>
          <p:cNvPr id="4" name="Slide Number Placeholder 3"/>
          <p:cNvSpPr>
            <a:spLocks noGrp="1"/>
          </p:cNvSpPr>
          <p:nvPr>
            <p:ph type="sldNum" sz="quarter" idx="5"/>
          </p:nvPr>
        </p:nvSpPr>
        <p:spPr/>
        <p:txBody>
          <a:bodyPr/>
          <a:lstStyle/>
          <a:p>
            <a:fld id="{192E0EA5-B342-43F9-B8F8-FC36FE37D320}" type="slidenum">
              <a:rPr lang="en-US" altLang="en-US"/>
              <a:t>43</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b="1" dirty="0">
                <a:latin typeface="Arial"/>
                <a:ea typeface="MS Pゴシック"/>
                <a:cs typeface="Arial"/>
              </a:rPr>
              <a:t>Equality: always remember to distinguish between equality statement and assignment statement! Use double </a:t>
            </a:r>
            <a:r>
              <a:rPr lang="en-US">
                <a:latin typeface="Arial"/>
                <a:ea typeface="MS Pゴシック"/>
                <a:cs typeface="Arial"/>
              </a:rPr>
              <a:t>equal sign to test the equality between two variables. </a:t>
            </a:r>
          </a:p>
          <a:p>
            <a:endParaRPr lang="en-US" dirty="0">
              <a:latin typeface="Arial"/>
              <a:ea typeface="MS Pゴシック"/>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44</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45</a:t>
            </a:fld>
            <a:endParaRPr lang="en-US" altLang="en-US"/>
          </a:p>
        </p:txBody>
      </p:sp>
    </p:spTree>
    <p:extLst>
      <p:ext uri="{BB962C8B-B14F-4D97-AF65-F5344CB8AC3E}">
        <p14:creationId xmlns:p14="http://schemas.microsoft.com/office/powerpoint/2010/main" val="42295736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br>
              <a:rPr lang="en-US" dirty="0">
                <a:cs typeface="Arial"/>
              </a:rPr>
            </a:br>
            <a:r>
              <a:rPr lang="en-US" dirty="0">
                <a:latin typeface="Arial"/>
                <a:ea typeface="MS Pゴシック"/>
                <a:cs typeface="Arial"/>
              </a:rPr>
              <a:t>In Python, loops are used to repeat a specific block of code multiple times, allowing you to automate repetitive tasks and iterate over collections of data. </a:t>
            </a:r>
            <a:endParaRPr lang="en-US"/>
          </a:p>
          <a:p>
            <a:r>
              <a:rPr lang="en-US" dirty="0">
                <a:latin typeface="Arial"/>
                <a:ea typeface="MS Pゴシック"/>
                <a:cs typeface="Arial"/>
              </a:rPr>
              <a:t>This is an example why we need loop. Now, suppose we want to design a maze in a game. The character can leave this scene only if he choose to leave from the left direction. </a:t>
            </a:r>
            <a:endParaRPr lang="en-US" dirty="0">
              <a:cs typeface="Arial"/>
            </a:endParaRPr>
          </a:p>
          <a:p>
            <a:r>
              <a:rPr lang="en-US" dirty="0">
                <a:latin typeface="Arial"/>
                <a:ea typeface="MS Pゴシック"/>
                <a:cs typeface="Arial"/>
              </a:rPr>
              <a:t>It would be painful if we use conditional statement to implement this control flow. </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46</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There are two main types of loops in Python: </a:t>
            </a:r>
            <a:r>
              <a:rPr lang="en-US" b="1" dirty="0">
                <a:latin typeface="Arial"/>
                <a:ea typeface="MS Pゴシック"/>
                <a:cs typeface="Arial"/>
              </a:rPr>
              <a:t>for</a:t>
            </a:r>
            <a:r>
              <a:rPr lang="en-US" dirty="0">
                <a:latin typeface="Arial"/>
                <a:ea typeface="MS Pゴシック"/>
                <a:cs typeface="Arial"/>
              </a:rPr>
              <a:t> loops and </a:t>
            </a:r>
            <a:r>
              <a:rPr lang="en-US" b="1" dirty="0">
                <a:latin typeface="Arial"/>
                <a:ea typeface="MS Pゴシック"/>
                <a:cs typeface="Arial"/>
              </a:rPr>
              <a:t>while</a:t>
            </a:r>
            <a:r>
              <a:rPr lang="en-US">
                <a:latin typeface="Arial"/>
                <a:ea typeface="MS Pゴシック"/>
                <a:cs typeface="Arial"/>
              </a:rPr>
              <a:t> loops. Let's explore each type and introduce the concept of loops in Python:</a:t>
            </a:r>
          </a:p>
          <a:p>
            <a:r>
              <a:rPr lang="en-US" b="1" dirty="0">
                <a:latin typeface="Arial"/>
                <a:ea typeface="MS Pゴシック"/>
                <a:cs typeface="Arial"/>
              </a:rPr>
              <a:t>While Loops</a:t>
            </a:r>
            <a:r>
              <a:rPr lang="en-US" dirty="0">
                <a:latin typeface="Arial"/>
                <a:ea typeface="MS Pゴシック"/>
                <a:cs typeface="Arial"/>
              </a:rPr>
              <a:t>: A </a:t>
            </a:r>
            <a:r>
              <a:rPr lang="en-US" b="1" dirty="0">
                <a:latin typeface="Arial"/>
                <a:ea typeface="MS Pゴシック"/>
                <a:cs typeface="Arial"/>
              </a:rPr>
              <a:t>while</a:t>
            </a:r>
            <a:r>
              <a:rPr lang="en-US" dirty="0">
                <a:latin typeface="Arial"/>
                <a:ea typeface="MS Pゴシック"/>
                <a:cs typeface="Arial"/>
              </a:rPr>
              <a:t> loop is used to repeatedly execute a block of code as long as a certain condition is true. </a:t>
            </a:r>
            <a:endParaRPr lang="en-US">
              <a:cs typeface="Arial" panose="020B0604020202020204" pitchFamily="34" charset="0"/>
            </a:endParaRPr>
          </a:p>
          <a:p>
            <a:r>
              <a:rPr lang="en-US" dirty="0">
                <a:latin typeface="Arial"/>
                <a:ea typeface="MS Pゴシック"/>
                <a:cs typeface="Arial"/>
              </a:rPr>
              <a:t>It allows you to keep looping until the condition becomes false. The basic syntax of a </a:t>
            </a:r>
            <a:r>
              <a:rPr lang="en-US" b="1" dirty="0">
                <a:latin typeface="Arial"/>
                <a:ea typeface="MS Pゴシック"/>
                <a:cs typeface="Arial"/>
              </a:rPr>
              <a:t>while</a:t>
            </a:r>
            <a:r>
              <a:rPr lang="en-US" dirty="0">
                <a:latin typeface="Arial"/>
                <a:ea typeface="MS Pゴシック"/>
                <a:cs typeface="Arial"/>
              </a:rPr>
              <a:t> loop is as follows:</a:t>
            </a:r>
          </a:p>
          <a:p>
            <a:endParaRPr lang="en-US" dirty="0">
              <a:cs typeface="Arial"/>
            </a:endParaRPr>
          </a:p>
          <a:p>
            <a:r>
              <a:rPr lang="en-US" dirty="0">
                <a:latin typeface="Arial"/>
                <a:ea typeface="MS Pゴシック"/>
                <a:cs typeface="Arial"/>
              </a:rPr>
              <a:t>In this example, the </a:t>
            </a:r>
            <a:r>
              <a:rPr lang="en-US" b="1" dirty="0">
                <a:latin typeface="Arial"/>
                <a:ea typeface="MS Pゴシック"/>
                <a:cs typeface="Arial"/>
              </a:rPr>
              <a:t>while</a:t>
            </a:r>
            <a:r>
              <a:rPr lang="en-US" dirty="0">
                <a:latin typeface="Arial"/>
                <a:ea typeface="MS Pゴシック"/>
                <a:cs typeface="Arial"/>
              </a:rPr>
              <a:t> loop continues to execute the code block as long as the </a:t>
            </a:r>
            <a:r>
              <a:rPr lang="en-US" b="1" dirty="0" err="1">
                <a:latin typeface="Arial"/>
                <a:ea typeface="MS Pゴシック"/>
                <a:cs typeface="Arial"/>
              </a:rPr>
              <a:t>cur_num</a:t>
            </a:r>
            <a:r>
              <a:rPr lang="en-US" b="1" dirty="0">
                <a:latin typeface="Arial"/>
                <a:ea typeface="MS Pゴシック"/>
                <a:cs typeface="Arial"/>
              </a:rPr>
              <a:t> </a:t>
            </a:r>
            <a:r>
              <a:rPr lang="en-US" dirty="0">
                <a:latin typeface="Arial"/>
                <a:ea typeface="MS Pゴシック"/>
                <a:cs typeface="Arial"/>
              </a:rPr>
              <a:t>variable is less than or equal to 5.</a:t>
            </a:r>
          </a:p>
        </p:txBody>
      </p:sp>
      <p:sp>
        <p:nvSpPr>
          <p:cNvPr id="4" name="Slide Number Placeholder 3"/>
          <p:cNvSpPr>
            <a:spLocks noGrp="1"/>
          </p:cNvSpPr>
          <p:nvPr>
            <p:ph type="sldNum" sz="quarter" idx="5"/>
          </p:nvPr>
        </p:nvSpPr>
        <p:spPr/>
        <p:txBody>
          <a:bodyPr/>
          <a:lstStyle/>
          <a:p>
            <a:fld id="{192E0EA5-B342-43F9-B8F8-FC36FE37D320}" type="slidenum">
              <a:rPr lang="en-US" altLang="en-US"/>
              <a:t>47</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err="1">
                <a:latin typeface="Arial"/>
                <a:ea typeface="MS Pゴシック"/>
                <a:cs typeface="Arial"/>
              </a:rPr>
              <a:t>new_password</a:t>
            </a:r>
            <a:r>
              <a:rPr lang="en-US" dirty="0">
                <a:latin typeface="Arial"/>
                <a:ea typeface="MS Pゴシック"/>
                <a:cs typeface="Arial"/>
              </a:rPr>
              <a:t> = input("Create a new password: ")</a:t>
            </a:r>
          </a:p>
          <a:p>
            <a:r>
              <a:rPr lang="en-US" dirty="0">
                <a:latin typeface="Arial"/>
                <a:ea typeface="MS Pゴシック"/>
                <a:cs typeface="Arial"/>
              </a:rPr>
              <a:t> </a:t>
            </a:r>
          </a:p>
          <a:p>
            <a:r>
              <a:rPr lang="en-US" dirty="0" err="1">
                <a:latin typeface="Arial"/>
                <a:ea typeface="MS Pゴシック"/>
                <a:cs typeface="Arial"/>
              </a:rPr>
              <a:t>attempt_count</a:t>
            </a:r>
            <a:r>
              <a:rPr lang="en-US" dirty="0">
                <a:latin typeface="Arial"/>
                <a:ea typeface="MS Pゴシック"/>
                <a:cs typeface="Arial"/>
              </a:rPr>
              <a:t> = 5</a:t>
            </a:r>
          </a:p>
          <a:p>
            <a:r>
              <a:rPr lang="en-US" dirty="0">
                <a:latin typeface="Arial"/>
                <a:ea typeface="MS Pゴシック"/>
                <a:cs typeface="Arial"/>
              </a:rPr>
              <a:t>while </a:t>
            </a:r>
            <a:r>
              <a:rPr lang="en-US" dirty="0" err="1">
                <a:latin typeface="Arial"/>
                <a:ea typeface="MS Pゴシック"/>
                <a:cs typeface="Arial"/>
              </a:rPr>
              <a:t>attempt_count</a:t>
            </a:r>
            <a:r>
              <a:rPr lang="en-US" dirty="0">
                <a:latin typeface="Arial"/>
                <a:ea typeface="MS Pゴシック"/>
                <a:cs typeface="Arial"/>
              </a:rPr>
              <a:t> &gt; 0:</a:t>
            </a:r>
          </a:p>
          <a:p>
            <a:r>
              <a:rPr lang="en-US" dirty="0">
                <a:latin typeface="Arial"/>
                <a:ea typeface="MS Pゴシック"/>
                <a:cs typeface="Arial"/>
              </a:rPr>
              <a:t>    </a:t>
            </a:r>
            <a:r>
              <a:rPr lang="en-US" dirty="0" err="1">
                <a:latin typeface="Arial"/>
                <a:ea typeface="MS Pゴシック"/>
                <a:cs typeface="Arial"/>
              </a:rPr>
              <a:t>entered_password</a:t>
            </a:r>
            <a:r>
              <a:rPr lang="en-US" dirty="0">
                <a:latin typeface="Arial"/>
                <a:ea typeface="MS Pゴシック"/>
                <a:cs typeface="Arial"/>
              </a:rPr>
              <a:t> = input("Enter your password: ")</a:t>
            </a:r>
          </a:p>
          <a:p>
            <a:r>
              <a:rPr lang="en-US" dirty="0">
                <a:latin typeface="Arial"/>
                <a:ea typeface="MS Pゴシック"/>
                <a:cs typeface="Arial"/>
              </a:rPr>
              <a:t>    </a:t>
            </a:r>
            <a:endParaRPr lang="en-US" dirty="0">
              <a:cs typeface="Arial"/>
            </a:endParaRPr>
          </a:p>
          <a:p>
            <a:r>
              <a:rPr lang="en-US" dirty="0">
                <a:latin typeface="Arial"/>
                <a:ea typeface="MS Pゴシック"/>
                <a:cs typeface="Arial"/>
              </a:rPr>
              <a:t>    if </a:t>
            </a:r>
            <a:r>
              <a:rPr lang="en-US" dirty="0" err="1">
                <a:latin typeface="Arial"/>
                <a:ea typeface="MS Pゴシック"/>
                <a:cs typeface="Arial"/>
              </a:rPr>
              <a:t>entered_password</a:t>
            </a:r>
            <a:r>
              <a:rPr lang="en-US" dirty="0">
                <a:latin typeface="Arial"/>
                <a:ea typeface="MS Pゴシック"/>
                <a:cs typeface="Arial"/>
              </a:rPr>
              <a:t> == </a:t>
            </a:r>
            <a:r>
              <a:rPr lang="en-US" dirty="0" err="1">
                <a:latin typeface="Arial"/>
                <a:ea typeface="MS Pゴシック"/>
                <a:cs typeface="Arial"/>
              </a:rPr>
              <a:t>new_password</a:t>
            </a:r>
            <a:r>
              <a:rPr lang="en-US" dirty="0">
                <a:latin typeface="Arial"/>
                <a:ea typeface="MS Pゴシック"/>
                <a:cs typeface="Arial"/>
              </a:rPr>
              <a:t>:</a:t>
            </a:r>
          </a:p>
          <a:p>
            <a:r>
              <a:rPr lang="en-US" dirty="0">
                <a:latin typeface="Arial"/>
                <a:ea typeface="MS Pゴシック"/>
                <a:cs typeface="Arial"/>
              </a:rPr>
              <a:t>        print("Success! Password accepted.")</a:t>
            </a:r>
          </a:p>
          <a:p>
            <a:r>
              <a:rPr lang="en-US" dirty="0">
                <a:latin typeface="Arial"/>
                <a:ea typeface="MS Pゴシック"/>
                <a:cs typeface="Arial"/>
              </a:rPr>
              <a:t>        break</a:t>
            </a:r>
          </a:p>
          <a:p>
            <a:r>
              <a:rPr lang="en-US" dirty="0">
                <a:latin typeface="Arial"/>
                <a:ea typeface="MS Pゴシック"/>
                <a:cs typeface="Arial"/>
              </a:rPr>
              <a:t>    else:</a:t>
            </a:r>
          </a:p>
          <a:p>
            <a:r>
              <a:rPr lang="en-US" dirty="0">
                <a:latin typeface="Arial"/>
                <a:ea typeface="MS Pゴシック"/>
                <a:cs typeface="Arial"/>
              </a:rPr>
              <a:t>        </a:t>
            </a:r>
            <a:r>
              <a:rPr lang="en-US" dirty="0" err="1">
                <a:latin typeface="Arial"/>
                <a:ea typeface="MS Pゴシック"/>
                <a:cs typeface="Arial"/>
              </a:rPr>
              <a:t>attempt_count</a:t>
            </a:r>
            <a:r>
              <a:rPr lang="en-US" dirty="0">
                <a:latin typeface="Arial"/>
                <a:ea typeface="MS Pゴシック"/>
                <a:cs typeface="Arial"/>
              </a:rPr>
              <a:t> -= 1</a:t>
            </a:r>
          </a:p>
          <a:p>
            <a:r>
              <a:rPr lang="en-US" dirty="0">
                <a:latin typeface="Arial"/>
                <a:ea typeface="MS Pゴシック"/>
                <a:cs typeface="Arial"/>
              </a:rPr>
              <a:t>        if </a:t>
            </a:r>
            <a:r>
              <a:rPr lang="en-US" dirty="0" err="1">
                <a:latin typeface="Arial"/>
                <a:ea typeface="MS Pゴシック"/>
                <a:cs typeface="Arial"/>
              </a:rPr>
              <a:t>attempt_count</a:t>
            </a:r>
            <a:r>
              <a:rPr lang="en-US" dirty="0">
                <a:latin typeface="Arial"/>
                <a:ea typeface="MS Pゴシック"/>
                <a:cs typeface="Arial"/>
              </a:rPr>
              <a:t> &gt; 0:</a:t>
            </a:r>
          </a:p>
          <a:p>
            <a:r>
              <a:rPr lang="en-US" dirty="0">
                <a:latin typeface="Arial"/>
                <a:ea typeface="MS Pゴシック"/>
                <a:cs typeface="Arial"/>
              </a:rPr>
              <a:t>            print("Invalid password. You have", </a:t>
            </a:r>
            <a:r>
              <a:rPr lang="en-US" dirty="0" err="1">
                <a:latin typeface="Arial"/>
                <a:ea typeface="MS Pゴシック"/>
                <a:cs typeface="Arial"/>
              </a:rPr>
              <a:t>attempt_count</a:t>
            </a:r>
            <a:r>
              <a:rPr lang="en-US" dirty="0">
                <a:latin typeface="Arial"/>
                <a:ea typeface="MS Pゴシック"/>
                <a:cs typeface="Arial"/>
              </a:rPr>
              <a:t>, "attempt(s) remaining.")</a:t>
            </a:r>
          </a:p>
          <a:p>
            <a:r>
              <a:rPr lang="en-US" dirty="0">
                <a:latin typeface="Arial"/>
                <a:ea typeface="MS Pゴシック"/>
                <a:cs typeface="Arial"/>
              </a:rPr>
              <a:t>        else:</a:t>
            </a:r>
          </a:p>
          <a:p>
            <a:r>
              <a:rPr lang="en-US" dirty="0">
                <a:latin typeface="Arial"/>
                <a:ea typeface="MS Pゴシック"/>
                <a:cs typeface="Arial"/>
              </a:rPr>
              <a:t>            print("Invalid password. No attempts remaining. Access denied.")</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48</a:t>
            </a:fld>
            <a:endParaRPr lang="en-US" altLang="en-US"/>
          </a:p>
        </p:txBody>
      </p:sp>
    </p:spTree>
    <p:extLst>
      <p:ext uri="{BB962C8B-B14F-4D97-AF65-F5344CB8AC3E}">
        <p14:creationId xmlns:p14="http://schemas.microsoft.com/office/powerpoint/2010/main" val="391050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b="1" dirty="0">
                <a:latin typeface="Arial"/>
                <a:ea typeface="MS Pゴシック"/>
                <a:cs typeface="Arial"/>
              </a:rPr>
              <a:t>For Loops</a:t>
            </a:r>
            <a:r>
              <a:rPr lang="en-US" dirty="0">
                <a:latin typeface="Arial"/>
                <a:ea typeface="MS Pゴシック"/>
                <a:cs typeface="Arial"/>
              </a:rPr>
              <a:t>: A </a:t>
            </a:r>
            <a:r>
              <a:rPr lang="en-US" b="1" dirty="0">
                <a:latin typeface="Arial"/>
                <a:ea typeface="MS Pゴシック"/>
                <a:cs typeface="Arial"/>
              </a:rPr>
              <a:t>for</a:t>
            </a:r>
            <a:r>
              <a:rPr lang="en-US" dirty="0">
                <a:latin typeface="Arial"/>
                <a:ea typeface="MS Pゴシック"/>
                <a:cs typeface="Arial"/>
              </a:rPr>
              <a:t> loop is used to iterate over a sequence of elements, such as a list, string, or range of numbers. It allows you to perform a set of actions for each item in the sequence. </a:t>
            </a:r>
          </a:p>
          <a:p>
            <a:r>
              <a:rPr lang="en-US" dirty="0">
                <a:latin typeface="Arial"/>
                <a:ea typeface="MS Pゴシック"/>
                <a:cs typeface="Arial"/>
              </a:rPr>
              <a:t>The basic syntax of a </a:t>
            </a:r>
            <a:r>
              <a:rPr lang="en-US" b="1" dirty="0">
                <a:latin typeface="Arial"/>
                <a:ea typeface="MS Pゴシック"/>
                <a:cs typeface="Arial"/>
              </a:rPr>
              <a:t>for</a:t>
            </a:r>
            <a:r>
              <a:rPr lang="en-US" dirty="0">
                <a:latin typeface="Arial"/>
                <a:ea typeface="MS Pゴシック"/>
                <a:cs typeface="Arial"/>
              </a:rPr>
              <a:t> loop is as follows:</a:t>
            </a:r>
          </a:p>
          <a:p>
            <a:r>
              <a:rPr lang="en-US" dirty="0">
                <a:latin typeface="Arial"/>
                <a:ea typeface="MS Pゴシック"/>
                <a:cs typeface="Arial"/>
              </a:rPr>
              <a:t>for item in sequence: </a:t>
            </a:r>
          </a:p>
          <a:p>
            <a:r>
              <a:rPr lang="en-US" dirty="0">
                <a:latin typeface="Arial"/>
                <a:ea typeface="MS Pゴシック"/>
                <a:cs typeface="Arial"/>
              </a:rPr>
              <a:t>Indentation # Code block to be executed for each item</a:t>
            </a:r>
          </a:p>
        </p:txBody>
      </p:sp>
      <p:sp>
        <p:nvSpPr>
          <p:cNvPr id="4" name="Slide Number Placeholder 3"/>
          <p:cNvSpPr>
            <a:spLocks noGrp="1"/>
          </p:cNvSpPr>
          <p:nvPr>
            <p:ph type="sldNum" sz="quarter" idx="5"/>
          </p:nvPr>
        </p:nvSpPr>
        <p:spPr/>
        <p:txBody>
          <a:bodyPr/>
          <a:lstStyle/>
          <a:p>
            <a:fld id="{192E0EA5-B342-43F9-B8F8-FC36FE37D320}" type="slidenum">
              <a:rPr lang="en-US" altLang="en-US"/>
              <a:t>49</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So, let's first download a software and set up the environment, so that we can run Python codes on the computer. </a:t>
            </a:r>
            <a:endParaRPr lang="en-US">
              <a:cs typeface="Arial"/>
            </a:endParaRPr>
          </a:p>
          <a:p>
            <a:r>
              <a:rPr lang="en-US">
                <a:latin typeface="Arial"/>
                <a:ea typeface="MS Pゴシック"/>
                <a:cs typeface="Arial"/>
              </a:rPr>
              <a:t>A Python environment is where we work with Python code, and it's essential for a few reasons.</a:t>
            </a:r>
          </a:p>
          <a:p>
            <a:r>
              <a:rPr lang="en-US">
                <a:latin typeface="Arial"/>
                <a:ea typeface="MS Pゴシック"/>
                <a:cs typeface="Arial"/>
              </a:rPr>
              <a:t>Firstly, it provides an interpreter to execute Python code line by line. This allows us to see the immediate results of our code.</a:t>
            </a:r>
          </a:p>
          <a:p>
            <a:r>
              <a:rPr lang="en-US">
                <a:latin typeface="Arial"/>
                <a:ea typeface="MS Pゴシック"/>
                <a:cs typeface="Arial"/>
              </a:rPr>
              <a:t>Secondly, a Python environment includes libraries and packages that extend Python's capabilities. These pre-written code blocks help with specific tasks, like data analysis or image processing.</a:t>
            </a:r>
          </a:p>
          <a:p>
            <a:r>
              <a:rPr lang="en-US">
                <a:latin typeface="Arial"/>
                <a:ea typeface="MS Pゴシック"/>
                <a:cs typeface="Arial"/>
              </a:rPr>
              <a:t>Next, it offers an editor or IDE to write and edit Python code comfortably. These tools have features like highlighting and autocompletion to make coding easier.</a:t>
            </a:r>
          </a:p>
          <a:p>
            <a:r>
              <a:rPr lang="en-US">
                <a:latin typeface="Arial"/>
                <a:ea typeface="MS Pゴシック"/>
                <a:cs typeface="Arial"/>
              </a:rPr>
              <a:t>Additionally, a Python environment helps manage different Python versions and dependencies required by our projects. It ensures our code works consistently across machines.</a:t>
            </a:r>
          </a:p>
          <a:p>
            <a:r>
              <a:rPr lang="en-US">
                <a:latin typeface="Arial"/>
                <a:ea typeface="MS Pゴシック"/>
                <a:cs typeface="Arial"/>
              </a:rPr>
              <a:t>Lastly, a Python environment allows for reproducibility and collaboration. Others can run our code and get the same results, making teamwork and sharing easier.</a:t>
            </a:r>
          </a:p>
          <a:p>
            <a:r>
              <a:rPr lang="en-US">
                <a:latin typeface="Arial"/>
                <a:ea typeface="MS Pゴシック"/>
                <a:cs typeface="Arial"/>
              </a:rPr>
              <a:t>In summary, a Python environment provides the necessary tools for coding, executing, and collaborating with Python. It includes an interpreter, libraries, an editor/IDE, version management, and facilitates reproducibility.</a:t>
            </a:r>
          </a:p>
          <a:p>
            <a:endParaRPr lang="en-US">
              <a:latin typeface="Arial"/>
              <a:ea typeface="MS Pゴシック"/>
              <a:cs typeface="Arial"/>
            </a:endParaRPr>
          </a:p>
          <a:p>
            <a:endParaRPr lang="en-US">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5</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In Python, the </a:t>
            </a:r>
            <a:r>
              <a:rPr lang="en-US" b="1" dirty="0">
                <a:latin typeface="Arial"/>
                <a:ea typeface="MS Pゴシック"/>
                <a:cs typeface="Arial"/>
              </a:rPr>
              <a:t>range()</a:t>
            </a:r>
            <a:r>
              <a:rPr lang="en-US" dirty="0">
                <a:latin typeface="Arial"/>
                <a:ea typeface="MS Pゴシック"/>
                <a:cs typeface="Arial"/>
              </a:rPr>
              <a:t> function is commonly used when we want to iterate through a sequence of numbers. </a:t>
            </a:r>
          </a:p>
          <a:p>
            <a:r>
              <a:rPr lang="en-US" dirty="0">
                <a:latin typeface="Arial"/>
                <a:ea typeface="MS Pゴシック"/>
                <a:cs typeface="Arial"/>
              </a:rPr>
              <a:t>It provides a convenient way to generate a series of integers based on a specified range.</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50</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The basic syntax of the </a:t>
            </a:r>
            <a:r>
              <a:rPr lang="en-US" b="1"/>
              <a:t>range()</a:t>
            </a:r>
            <a:r>
              <a:rPr lang="en-US"/>
              <a:t> function is as follows:</a:t>
            </a:r>
            <a:endParaRPr lang="en-US" dirty="0"/>
          </a:p>
          <a:p>
            <a:r>
              <a:rPr lang="en-US" dirty="0">
                <a:latin typeface="Arial"/>
                <a:ea typeface="MS Pゴシック"/>
                <a:cs typeface="Arial"/>
              </a:rPr>
              <a:t>range(start, stop, step)</a:t>
            </a:r>
          </a:p>
          <a:p>
            <a:endParaRPr lang="en-US" dirty="0">
              <a:cs typeface="Arial"/>
            </a:endParaRPr>
          </a:p>
          <a:p>
            <a:pPr marL="171450" indent="-171450">
              <a:buFont typeface="Arial"/>
              <a:buChar char="•"/>
            </a:pPr>
            <a:r>
              <a:rPr lang="en-US" b="1" dirty="0">
                <a:latin typeface="Arial"/>
                <a:ea typeface="MS Pゴシック"/>
                <a:cs typeface="Arial"/>
              </a:rPr>
              <a:t>start</a:t>
            </a:r>
            <a:r>
              <a:rPr lang="en-US" dirty="0">
                <a:latin typeface="Arial"/>
                <a:ea typeface="MS Pゴシック"/>
                <a:cs typeface="Arial"/>
              </a:rPr>
              <a:t>: The starting value of the sequence (optional, defaults to 0 if not provided).</a:t>
            </a:r>
          </a:p>
          <a:p>
            <a:pPr marL="171450" indent="-171450">
              <a:buFont typeface="Arial"/>
              <a:buChar char="•"/>
            </a:pPr>
            <a:r>
              <a:rPr lang="en-US" b="1" dirty="0">
                <a:latin typeface="Arial"/>
                <a:ea typeface="MS Pゴシック"/>
                <a:cs typeface="Arial"/>
              </a:rPr>
              <a:t>stop</a:t>
            </a:r>
            <a:r>
              <a:rPr lang="en-US" dirty="0">
                <a:latin typeface="Arial"/>
                <a:ea typeface="MS Pゴシック"/>
                <a:cs typeface="Arial"/>
              </a:rPr>
              <a:t>: The exclusive ending value of the sequence. The sequence will stop before reaching this value.</a:t>
            </a:r>
          </a:p>
          <a:p>
            <a:pPr marL="171450" indent="-171450">
              <a:buFont typeface="Arial"/>
              <a:buChar char="•"/>
            </a:pPr>
            <a:r>
              <a:rPr lang="en-US" b="1" dirty="0">
                <a:latin typeface="Arial"/>
                <a:ea typeface="MS Pゴシック"/>
                <a:cs typeface="Arial"/>
              </a:rPr>
              <a:t>step</a:t>
            </a:r>
            <a:r>
              <a:rPr lang="en-US" dirty="0">
                <a:latin typeface="Arial"/>
                <a:ea typeface="MS Pゴシック"/>
                <a:cs typeface="Arial"/>
              </a:rPr>
              <a:t>: The increment between each value in the sequence (optional, defaults to 1 if not provided).</a:t>
            </a:r>
          </a:p>
          <a:p>
            <a:pPr marL="171450" indent="-171450">
              <a:buFont typeface="Arial"/>
              <a:buChar char="•"/>
            </a:pPr>
            <a:endParaRPr lang="en-US" dirty="0">
              <a:cs typeface="Arial"/>
            </a:endParaRPr>
          </a:p>
          <a:p>
            <a:pPr marL="171450" indent="-171450">
              <a:buFont typeface="Arial"/>
              <a:buChar char="•"/>
            </a:pPr>
            <a:r>
              <a:rPr lang="en-US" dirty="0">
                <a:latin typeface="Arial"/>
                <a:ea typeface="MS Pゴシック"/>
                <a:cs typeface="Arial"/>
              </a:rPr>
              <a:t>Using </a:t>
            </a:r>
            <a:r>
              <a:rPr lang="en-US" b="1" dirty="0">
                <a:latin typeface="Arial"/>
                <a:ea typeface="MS Pゴシック"/>
                <a:cs typeface="Arial"/>
              </a:rPr>
              <a:t>range()</a:t>
            </a:r>
            <a:r>
              <a:rPr lang="en-US" dirty="0">
                <a:latin typeface="Arial"/>
                <a:ea typeface="MS Pゴシック"/>
                <a:cs typeface="Arial"/>
              </a:rPr>
              <a:t> effectively allows you to perform operations on a series of numbers and simplify your code when dealing with iterative tasks or loops based on numerical sequences.</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51</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br>
              <a:rPr lang="en-US" dirty="0">
                <a:cs typeface="Arial"/>
              </a:rPr>
            </a:br>
            <a:r>
              <a:rPr lang="en-US" dirty="0">
                <a:latin typeface="Arial"/>
                <a:ea typeface="MS Pゴシック"/>
                <a:cs typeface="Arial"/>
              </a:rPr>
              <a:t>In Python, the </a:t>
            </a:r>
            <a:r>
              <a:rPr lang="en-US" b="1" dirty="0">
                <a:latin typeface="Arial"/>
                <a:ea typeface="MS Pゴシック"/>
                <a:cs typeface="Arial"/>
              </a:rPr>
              <a:t>break</a:t>
            </a:r>
            <a:r>
              <a:rPr lang="en-US" dirty="0">
                <a:latin typeface="Arial"/>
                <a:ea typeface="MS Pゴシック"/>
                <a:cs typeface="Arial"/>
              </a:rPr>
              <a:t> statement is used to prematurely exit a loop. </a:t>
            </a:r>
          </a:p>
          <a:p>
            <a:r>
              <a:rPr lang="en-US" dirty="0">
                <a:latin typeface="Arial"/>
                <a:ea typeface="MS Pゴシック"/>
                <a:cs typeface="Arial"/>
              </a:rPr>
              <a:t>When encountered within a loop, the </a:t>
            </a:r>
            <a:r>
              <a:rPr lang="en-US" b="1" dirty="0">
                <a:latin typeface="Arial"/>
                <a:ea typeface="MS Pゴシック"/>
                <a:cs typeface="Arial"/>
              </a:rPr>
              <a:t>break</a:t>
            </a:r>
            <a:r>
              <a:rPr lang="en-US" dirty="0">
                <a:latin typeface="Arial"/>
                <a:ea typeface="MS Pゴシック"/>
                <a:cs typeface="Arial"/>
              </a:rPr>
              <a:t> statement immediately terminates the loop execution and transfers control to the next statement outside the loop.</a:t>
            </a:r>
          </a:p>
          <a:p>
            <a:pPr marL="171450" indent="-171450">
              <a:buFont typeface="Arial"/>
              <a:buChar char="•"/>
            </a:pPr>
            <a:r>
              <a:rPr lang="en-US"/>
              <a:t>It can be used with both </a:t>
            </a:r>
            <a:r>
              <a:rPr lang="en-US" b="1"/>
              <a:t>for</a:t>
            </a:r>
            <a:r>
              <a:rPr lang="en-US"/>
              <a:t> and </a:t>
            </a:r>
            <a:r>
              <a:rPr lang="en-US" b="1"/>
              <a:t>while</a:t>
            </a:r>
            <a:r>
              <a:rPr lang="en-US"/>
              <a:t> loops.</a:t>
            </a:r>
          </a:p>
          <a:p>
            <a:pPr marL="171450" indent="-171450">
              <a:buFont typeface="Arial"/>
              <a:buChar char="•"/>
            </a:pPr>
            <a:r>
              <a:rPr lang="en-US"/>
              <a:t>When the </a:t>
            </a:r>
            <a:r>
              <a:rPr lang="en-US" b="1"/>
              <a:t>break</a:t>
            </a:r>
            <a:r>
              <a:rPr lang="en-US"/>
              <a:t> statement is encountered, the loop is exited regardless of the loop condition or remaining iterations.</a:t>
            </a:r>
          </a:p>
          <a:p>
            <a:pPr marL="171450" indent="-171450">
              <a:buFont typeface="Arial"/>
              <a:buChar char="•"/>
            </a:pPr>
            <a:r>
              <a:rPr lang="en-US"/>
              <a:t>The program execution resumes from the next statement after the loop.</a:t>
            </a:r>
          </a:p>
          <a:p>
            <a:pPr marL="171450" indent="-171450">
              <a:buFont typeface="Arial"/>
              <a:buChar char="•"/>
            </a:pPr>
            <a:r>
              <a:rPr lang="en-US"/>
              <a:t>The </a:t>
            </a:r>
            <a:r>
              <a:rPr lang="en-US" b="1"/>
              <a:t>break</a:t>
            </a:r>
            <a:r>
              <a:rPr lang="en-US"/>
              <a:t> statement is typically used when a certain condition is met, and you want to exit the loop early.</a:t>
            </a:r>
          </a:p>
          <a:p>
            <a:endParaRPr lang="en-US" dirty="0">
              <a:latin typeface="Arial"/>
              <a:ea typeface="MS Pゴシック"/>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52</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53</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171450" indent="-171450">
              <a:buFont typeface="Arial"/>
              <a:buChar char="•"/>
            </a:pPr>
            <a:r>
              <a:rPr lang="en-US"/>
              <a:t>Structure:</a:t>
            </a:r>
          </a:p>
          <a:p>
            <a:pPr marL="628650" lvl="1" indent="-171450">
              <a:buFont typeface="Arial"/>
              <a:buChar char="•"/>
            </a:pPr>
            <a:r>
              <a:rPr lang="en-US" b="1">
                <a:latin typeface="Arial"/>
                <a:ea typeface="MS Pゴシック"/>
                <a:cs typeface="Arial"/>
              </a:rPr>
              <a:t>for</a:t>
            </a:r>
            <a:r>
              <a:rPr lang="en-US">
                <a:latin typeface="Arial"/>
                <a:ea typeface="MS Pゴシック"/>
                <a:cs typeface="Arial"/>
              </a:rPr>
              <a:t> loop: It iterates over a sequence (such as a list, tuple, string, or range) or any </a:t>
            </a:r>
            <a:r>
              <a:rPr lang="en-US" err="1">
                <a:latin typeface="Arial"/>
                <a:ea typeface="MS Pゴシック"/>
                <a:cs typeface="Arial"/>
              </a:rPr>
              <a:t>iterable</a:t>
            </a:r>
            <a:r>
              <a:rPr lang="en-US">
                <a:latin typeface="Arial"/>
                <a:ea typeface="MS Pゴシック"/>
                <a:cs typeface="Arial"/>
              </a:rPr>
              <a:t> object.</a:t>
            </a:r>
          </a:p>
          <a:p>
            <a:pPr marL="628650" lvl="1" indent="-171450">
              <a:buFont typeface="Arial"/>
              <a:buChar char="•"/>
            </a:pPr>
            <a:r>
              <a:rPr lang="en-US" b="1"/>
              <a:t>while</a:t>
            </a:r>
            <a:r>
              <a:rPr lang="en-US"/>
              <a:t> loop: It repeatedly executes a block of code as long as a certain condition is true.</a:t>
            </a:r>
            <a:endParaRPr lang="en-US">
              <a:cs typeface="Arial" panose="020B0604020202020204" pitchFamily="34" charset="0"/>
            </a:endParaRPr>
          </a:p>
          <a:p>
            <a:pPr marL="171450" indent="-171450">
              <a:buFont typeface="Arial"/>
              <a:buChar char="•"/>
            </a:pPr>
            <a:r>
              <a:rPr lang="en-US" dirty="0">
                <a:latin typeface="Arial"/>
                <a:ea typeface="MS Pゴシック"/>
                <a:cs typeface="Arial"/>
              </a:rPr>
              <a:t>Iteration:</a:t>
            </a:r>
          </a:p>
          <a:p>
            <a:pPr marL="628650" lvl="1" indent="-171450">
              <a:buFont typeface="Arial"/>
              <a:buChar char="•"/>
            </a:pPr>
            <a:r>
              <a:rPr lang="en-US" b="1">
                <a:latin typeface="Arial"/>
                <a:ea typeface="MS Pゴシック"/>
                <a:cs typeface="Arial"/>
              </a:rPr>
              <a:t>for</a:t>
            </a:r>
            <a:r>
              <a:rPr lang="en-US">
                <a:latin typeface="Arial"/>
                <a:ea typeface="MS Pゴシック"/>
                <a:cs typeface="Arial"/>
              </a:rPr>
              <a:t> loop: It automatically iterates through the items in a sequence or </a:t>
            </a:r>
            <a:r>
              <a:rPr lang="en-US" err="1">
                <a:latin typeface="Arial"/>
                <a:ea typeface="MS Pゴシック"/>
                <a:cs typeface="Arial"/>
              </a:rPr>
              <a:t>iterable</a:t>
            </a:r>
            <a:r>
              <a:rPr lang="en-US">
                <a:latin typeface="Arial"/>
                <a:ea typeface="MS Pゴシック"/>
                <a:cs typeface="Arial"/>
              </a:rPr>
              <a:t>, without the need for an explicit loop counter.</a:t>
            </a:r>
          </a:p>
          <a:p>
            <a:pPr marL="628650" lvl="1" indent="-171450">
              <a:buFont typeface="Arial"/>
              <a:buChar char="•"/>
            </a:pPr>
            <a:r>
              <a:rPr lang="en-US" b="1"/>
              <a:t>while</a:t>
            </a:r>
            <a:r>
              <a:rPr lang="en-US"/>
              <a:t> loop: It requires manual control over the loop condition and loop variable initialization, incrementing, and termination.</a:t>
            </a:r>
            <a:endParaRPr lang="en-US">
              <a:cs typeface="Arial" panose="020B0604020202020204" pitchFamily="34" charset="0"/>
            </a:endParaRPr>
          </a:p>
          <a:p>
            <a:pPr marL="171450" indent="-171450">
              <a:buFont typeface="Arial"/>
              <a:buChar char="•"/>
            </a:pPr>
            <a:r>
              <a:rPr lang="en-US" dirty="0">
                <a:latin typeface="Arial"/>
                <a:ea typeface="MS Pゴシック"/>
                <a:cs typeface="Arial"/>
              </a:rPr>
              <a:t>Loop Control:</a:t>
            </a:r>
          </a:p>
          <a:p>
            <a:pPr marL="628650" lvl="1" indent="-171450">
              <a:buFont typeface="Arial"/>
              <a:buChar char="•"/>
            </a:pPr>
            <a:r>
              <a:rPr lang="en-US" b="1"/>
              <a:t>for</a:t>
            </a:r>
            <a:r>
              <a:rPr lang="en-US"/>
              <a:t> loop: The loop control variable (such as an iterator variable) is implicitly defined and updated at each iteration.</a:t>
            </a:r>
            <a:endParaRPr lang="en-US">
              <a:cs typeface="Arial" panose="020B0604020202020204" pitchFamily="34" charset="0"/>
            </a:endParaRPr>
          </a:p>
          <a:p>
            <a:pPr marL="628650" lvl="1" indent="-171450">
              <a:buFont typeface="Arial"/>
              <a:buChar char="•"/>
            </a:pPr>
            <a:r>
              <a:rPr lang="en-US" b="1"/>
              <a:t>while</a:t>
            </a:r>
            <a:r>
              <a:rPr lang="en-US"/>
              <a:t> loop: The loop control variable(s) must be explicitly defined and updated within the loop body.</a:t>
            </a:r>
            <a:endParaRPr lang="en-US">
              <a:cs typeface="Arial" panose="020B0604020202020204" pitchFamily="34" charset="0"/>
            </a:endParaRPr>
          </a:p>
          <a:p>
            <a:pPr marL="171450" indent="-171450">
              <a:buFont typeface="Arial"/>
              <a:buChar char="•"/>
            </a:pPr>
            <a:r>
              <a:rPr lang="en-US" dirty="0">
                <a:latin typeface="Arial"/>
                <a:ea typeface="MS Pゴシック"/>
                <a:cs typeface="Arial"/>
              </a:rPr>
              <a:t>Loop Termination:</a:t>
            </a:r>
          </a:p>
          <a:p>
            <a:pPr marL="628650" lvl="1" indent="-171450">
              <a:buFont typeface="Arial"/>
              <a:buChar char="•"/>
            </a:pPr>
            <a:r>
              <a:rPr lang="en-US" b="1">
                <a:latin typeface="Arial"/>
                <a:ea typeface="MS Pゴシック"/>
                <a:cs typeface="Arial"/>
              </a:rPr>
              <a:t>for</a:t>
            </a:r>
            <a:r>
              <a:rPr lang="en-US">
                <a:latin typeface="Arial"/>
                <a:ea typeface="MS Pゴシック"/>
                <a:cs typeface="Arial"/>
              </a:rPr>
              <a:t> loop: It terminates when all the items in the sequence or </a:t>
            </a:r>
            <a:r>
              <a:rPr lang="en-US" err="1">
                <a:latin typeface="Arial"/>
                <a:ea typeface="MS Pゴシック"/>
                <a:cs typeface="Arial"/>
              </a:rPr>
              <a:t>iterable</a:t>
            </a:r>
            <a:r>
              <a:rPr lang="en-US">
                <a:latin typeface="Arial"/>
                <a:ea typeface="MS Pゴシック"/>
                <a:cs typeface="Arial"/>
              </a:rPr>
              <a:t> have been iterated over.</a:t>
            </a:r>
          </a:p>
          <a:p>
            <a:pPr marL="628650" lvl="1" indent="-171450">
              <a:buFont typeface="Arial"/>
              <a:buChar char="•"/>
            </a:pPr>
            <a:r>
              <a:rPr lang="en-US" b="1"/>
              <a:t>while</a:t>
            </a:r>
            <a:r>
              <a:rPr lang="en-US"/>
              <a:t> loop: It terminates when the specified condition becomes false.</a:t>
            </a:r>
            <a:endParaRPr lang="en-US">
              <a:cs typeface="Arial" panose="020B0604020202020204" pitchFamily="34" charset="0"/>
            </a:endParaRPr>
          </a:p>
          <a:p>
            <a:pPr marL="171450" indent="-171450">
              <a:buFont typeface="Arial"/>
              <a:buChar char="•"/>
            </a:pPr>
            <a:r>
              <a:rPr lang="en-US" dirty="0">
                <a:latin typeface="Arial"/>
                <a:ea typeface="MS Pゴシック"/>
                <a:cs typeface="Arial"/>
              </a:rPr>
              <a:t>Usage:</a:t>
            </a:r>
          </a:p>
          <a:p>
            <a:pPr marL="628650" lvl="1" indent="-171450">
              <a:buFont typeface="Arial"/>
              <a:buChar char="•"/>
            </a:pPr>
            <a:r>
              <a:rPr lang="en-US" b="1"/>
              <a:t>for</a:t>
            </a:r>
            <a:r>
              <a:rPr lang="en-US"/>
              <a:t> loop: It is commonly used when you know the number of iterations or want to iterate over a collection of items.</a:t>
            </a:r>
            <a:endParaRPr lang="en-US">
              <a:cs typeface="Arial" panose="020B0604020202020204" pitchFamily="34" charset="0"/>
            </a:endParaRPr>
          </a:p>
          <a:p>
            <a:pPr marL="628650" lvl="1" indent="-171450">
              <a:buFont typeface="Arial"/>
              <a:buChar char="•"/>
            </a:pPr>
            <a:r>
              <a:rPr lang="en-US" b="1"/>
              <a:t>while</a:t>
            </a:r>
            <a:r>
              <a:rPr lang="en-US"/>
              <a:t> loop: It is suitable when the number of iterations is unknown or when you want to repeatedly execute a block of code until a certain condition is met.</a:t>
            </a:r>
            <a:endParaRPr lang="en-US">
              <a:cs typeface="Arial" panose="020B0604020202020204" pitchFamily="34" charset="0"/>
            </a:endParaRPr>
          </a:p>
          <a:p>
            <a:pPr marL="171450" indent="-171450">
              <a:buFont typeface="Arial"/>
              <a:buChar char="•"/>
            </a:pPr>
            <a:r>
              <a:rPr lang="en-US" dirty="0">
                <a:latin typeface="Arial"/>
                <a:ea typeface="MS Pゴシック"/>
                <a:cs typeface="Arial"/>
              </a:rPr>
              <a:t>Initialization and Increment:</a:t>
            </a:r>
          </a:p>
          <a:p>
            <a:pPr marL="628650" lvl="1" indent="-171450">
              <a:buFont typeface="Arial"/>
              <a:buChar char="•"/>
            </a:pPr>
            <a:r>
              <a:rPr lang="en-US" b="1"/>
              <a:t>for</a:t>
            </a:r>
            <a:r>
              <a:rPr lang="en-US"/>
              <a:t> loop: Initialization and incrementing of the loop control variable are handled implicitly within the loop structure.</a:t>
            </a:r>
            <a:endParaRPr lang="en-US">
              <a:cs typeface="Arial" panose="020B0604020202020204" pitchFamily="34" charset="0"/>
            </a:endParaRPr>
          </a:p>
          <a:p>
            <a:pPr marL="628650" lvl="1" indent="-171450">
              <a:buFont typeface="Arial"/>
              <a:buChar char="•"/>
            </a:pPr>
            <a:r>
              <a:rPr lang="en-US" b="1"/>
              <a:t>while</a:t>
            </a:r>
            <a:r>
              <a:rPr lang="en-US"/>
              <a:t> loop: Initialization and incrementing of the loop control variable must be explicitly defined within the loop body.</a:t>
            </a:r>
            <a:endParaRPr lang="en-US">
              <a:cs typeface="Arial" panose="020B0604020202020204" pitchFamily="34" charset="0"/>
            </a:endParaRPr>
          </a:p>
          <a:p>
            <a:pPr marL="171450" indent="-171450">
              <a:buFont typeface="Arial"/>
              <a:buChar char="•"/>
            </a:pPr>
            <a:r>
              <a:rPr lang="en-US" dirty="0">
                <a:latin typeface="Arial"/>
                <a:ea typeface="MS Pゴシック"/>
                <a:cs typeface="Arial"/>
              </a:rPr>
              <a:t>Flexibility:</a:t>
            </a:r>
          </a:p>
          <a:p>
            <a:pPr marL="628650" lvl="1" indent="-171450">
              <a:buFont typeface="Arial"/>
              <a:buChar char="•"/>
            </a:pPr>
            <a:r>
              <a:rPr lang="en-US" b="1">
                <a:latin typeface="Arial"/>
                <a:ea typeface="MS Pゴシック"/>
                <a:cs typeface="Arial"/>
              </a:rPr>
              <a:t>for</a:t>
            </a:r>
            <a:r>
              <a:rPr lang="en-US">
                <a:latin typeface="Arial"/>
                <a:ea typeface="MS Pゴシック"/>
                <a:cs typeface="Arial"/>
              </a:rPr>
              <a:t> loop: It provides a convenient way to iterate over a sequence or </a:t>
            </a:r>
            <a:r>
              <a:rPr lang="en-US" err="1">
                <a:latin typeface="Arial"/>
                <a:ea typeface="MS Pゴシック"/>
                <a:cs typeface="Arial"/>
              </a:rPr>
              <a:t>iterable</a:t>
            </a:r>
            <a:r>
              <a:rPr lang="en-US">
                <a:latin typeface="Arial"/>
                <a:ea typeface="MS Pゴシック"/>
                <a:cs typeface="Arial"/>
              </a:rPr>
              <a:t> without explicitly managing the loop control variable.</a:t>
            </a:r>
          </a:p>
          <a:p>
            <a:pPr marL="628650" lvl="1" indent="-171450">
              <a:buFont typeface="Arial"/>
              <a:buChar char="•"/>
            </a:pPr>
            <a:r>
              <a:rPr lang="en-US" b="1"/>
              <a:t>while</a:t>
            </a:r>
            <a:r>
              <a:rPr lang="en-US"/>
              <a:t> loop: It offers more flexibility in controlling the loop condition and allows for custom looping behaviors.</a:t>
            </a:r>
            <a:endParaRPr lang="en-US">
              <a:cs typeface="Arial" panose="020B0604020202020204" pitchFamily="34" charset="0"/>
            </a:endParaRPr>
          </a:p>
          <a:p>
            <a:r>
              <a:rPr lang="en-US" dirty="0">
                <a:latin typeface="Arial"/>
                <a:ea typeface="MS Pゴシック"/>
                <a:cs typeface="Arial"/>
              </a:rPr>
              <a:t>It's important to choose the appropriate loop structure based on the specific requirements of your program. Both </a:t>
            </a:r>
            <a:r>
              <a:rPr lang="en-US" b="1" dirty="0">
                <a:latin typeface="Arial"/>
                <a:ea typeface="MS Pゴシック"/>
                <a:cs typeface="Arial"/>
              </a:rPr>
              <a:t>for</a:t>
            </a:r>
            <a:r>
              <a:rPr lang="en-US" dirty="0">
                <a:latin typeface="Arial"/>
                <a:ea typeface="MS Pゴシック"/>
                <a:cs typeface="Arial"/>
              </a:rPr>
              <a:t> and </a:t>
            </a:r>
            <a:r>
              <a:rPr lang="en-US" b="1" dirty="0">
                <a:latin typeface="Arial"/>
                <a:ea typeface="MS Pゴシック"/>
                <a:cs typeface="Arial"/>
              </a:rPr>
              <a:t>while</a:t>
            </a:r>
            <a:r>
              <a:rPr lang="en-US" dirty="0">
                <a:latin typeface="Arial"/>
                <a:ea typeface="MS Pゴシック"/>
                <a:cs typeface="Arial"/>
              </a:rPr>
              <a:t> loops have their advantages and are suitable for different scenarios. Understanding their differences and characteristics will help you make informed decisions when implementing loops in your code.</a:t>
            </a:r>
          </a:p>
          <a:p>
            <a:endParaRPr lang="en-US" dirty="0">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54</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latin typeface="Arial"/>
                <a:ea typeface="MS Pゴシック"/>
                <a:cs typeface="Arial"/>
              </a:rPr>
              <a:t>word = input("Enter a word or phrase: ") </a:t>
            </a:r>
            <a:r>
              <a:rPr lang="en-US" dirty="0" err="1">
                <a:latin typeface="Arial"/>
                <a:ea typeface="MS Pゴシック"/>
                <a:cs typeface="Arial"/>
              </a:rPr>
              <a:t>vowel_count</a:t>
            </a:r>
            <a:r>
              <a:rPr lang="en-US" dirty="0">
                <a:latin typeface="Arial"/>
                <a:ea typeface="MS Pゴシック"/>
                <a:cs typeface="Arial"/>
              </a:rPr>
              <a:t> = 0 for char in word: if </a:t>
            </a:r>
            <a:r>
              <a:rPr lang="en-US" dirty="0" err="1">
                <a:latin typeface="Arial"/>
                <a:ea typeface="MS Pゴシック"/>
                <a:cs typeface="Arial"/>
              </a:rPr>
              <a:t>char.lower</a:t>
            </a:r>
            <a:r>
              <a:rPr lang="en-US" dirty="0">
                <a:latin typeface="Arial"/>
                <a:ea typeface="MS Pゴシック"/>
                <a:cs typeface="Arial"/>
              </a:rPr>
              <a:t>() in '</a:t>
            </a:r>
            <a:r>
              <a:rPr lang="en-US" dirty="0" err="1">
                <a:latin typeface="Arial"/>
                <a:ea typeface="MS Pゴシック"/>
                <a:cs typeface="Arial"/>
              </a:rPr>
              <a:t>aeiou</a:t>
            </a:r>
            <a:r>
              <a:rPr lang="en-US" dirty="0">
                <a:latin typeface="Arial"/>
                <a:ea typeface="MS Pゴシック"/>
                <a:cs typeface="Arial"/>
              </a:rPr>
              <a:t>': </a:t>
            </a:r>
            <a:r>
              <a:rPr lang="en-US" dirty="0" err="1">
                <a:latin typeface="Arial"/>
                <a:ea typeface="MS Pゴシック"/>
                <a:cs typeface="Arial"/>
              </a:rPr>
              <a:t>vowel_count</a:t>
            </a:r>
            <a:r>
              <a:rPr lang="en-US" dirty="0">
                <a:latin typeface="Arial"/>
                <a:ea typeface="MS Pゴシック"/>
                <a:cs typeface="Arial"/>
              </a:rPr>
              <a:t> += 1 print("Number of vowels:", </a:t>
            </a:r>
            <a:r>
              <a:rPr lang="en-US" dirty="0" err="1">
                <a:latin typeface="Arial"/>
                <a:ea typeface="MS Pゴシック"/>
                <a:cs typeface="Arial"/>
              </a:rPr>
              <a:t>vowel_count</a:t>
            </a:r>
            <a:r>
              <a:rPr lang="en-US" dirty="0">
                <a:latin typeface="Arial"/>
                <a:ea typeface="MS Pゴシック"/>
                <a:cs typeface="Arial"/>
              </a:rPr>
              <a:t>)</a:t>
            </a:r>
          </a:p>
          <a:p>
            <a:r>
              <a:rPr lang="en-US" dirty="0">
                <a:latin typeface="Arial"/>
                <a:ea typeface="MS Pゴシック"/>
                <a:cs typeface="Arial"/>
              </a:rPr>
              <a:t>word = input("Enter a word or phrase: ") </a:t>
            </a:r>
            <a:r>
              <a:rPr lang="en-US" dirty="0" err="1">
                <a:latin typeface="Arial"/>
                <a:ea typeface="MS Pゴシック"/>
                <a:cs typeface="Arial"/>
              </a:rPr>
              <a:t>vowel_count</a:t>
            </a:r>
            <a:r>
              <a:rPr lang="en-US" dirty="0">
                <a:latin typeface="Arial"/>
                <a:ea typeface="MS Pゴシック"/>
                <a:cs typeface="Arial"/>
              </a:rPr>
              <a:t> = 0 index = 0 while index &lt; </a:t>
            </a:r>
            <a:r>
              <a:rPr lang="en-US" dirty="0" err="1">
                <a:latin typeface="Arial"/>
                <a:ea typeface="MS Pゴシック"/>
                <a:cs typeface="Arial"/>
              </a:rPr>
              <a:t>len</a:t>
            </a:r>
            <a:r>
              <a:rPr lang="en-US" dirty="0">
                <a:latin typeface="Arial"/>
                <a:ea typeface="MS Pゴシック"/>
                <a:cs typeface="Arial"/>
              </a:rPr>
              <a:t>(word): char = word[index] if </a:t>
            </a:r>
            <a:r>
              <a:rPr lang="en-US" dirty="0" err="1">
                <a:latin typeface="Arial"/>
                <a:ea typeface="MS Pゴシック"/>
                <a:cs typeface="Arial"/>
              </a:rPr>
              <a:t>char.lower</a:t>
            </a:r>
            <a:r>
              <a:rPr lang="en-US" dirty="0">
                <a:latin typeface="Arial"/>
                <a:ea typeface="MS Pゴシック"/>
                <a:cs typeface="Arial"/>
              </a:rPr>
              <a:t>() in '</a:t>
            </a:r>
            <a:r>
              <a:rPr lang="en-US" dirty="0" err="1">
                <a:latin typeface="Arial"/>
                <a:ea typeface="MS Pゴシック"/>
                <a:cs typeface="Arial"/>
              </a:rPr>
              <a:t>aeiou</a:t>
            </a:r>
            <a:r>
              <a:rPr lang="en-US" dirty="0">
                <a:latin typeface="Arial"/>
                <a:ea typeface="MS Pゴシック"/>
                <a:cs typeface="Arial"/>
              </a:rPr>
              <a:t>': </a:t>
            </a:r>
            <a:r>
              <a:rPr lang="en-US" dirty="0" err="1">
                <a:latin typeface="Arial"/>
                <a:ea typeface="MS Pゴシック"/>
                <a:cs typeface="Arial"/>
              </a:rPr>
              <a:t>vowel_count</a:t>
            </a:r>
            <a:r>
              <a:rPr lang="en-US" dirty="0">
                <a:latin typeface="Arial"/>
                <a:ea typeface="MS Pゴシック"/>
                <a:cs typeface="Arial"/>
              </a:rPr>
              <a:t> += 1 index += 1 print("Number of vowels:", </a:t>
            </a:r>
            <a:r>
              <a:rPr lang="en-US" dirty="0" err="1">
                <a:latin typeface="Arial"/>
                <a:ea typeface="MS Pゴシック"/>
                <a:cs typeface="Arial"/>
              </a:rPr>
              <a:t>vowel_count</a:t>
            </a:r>
            <a:r>
              <a:rPr lang="en-US" dirty="0">
                <a:latin typeface="Arial"/>
                <a:ea typeface="MS Pゴシック"/>
                <a:cs typeface="Arial"/>
              </a:rPr>
              <a:t>)</a:t>
            </a:r>
          </a:p>
        </p:txBody>
      </p:sp>
      <p:sp>
        <p:nvSpPr>
          <p:cNvPr id="4" name="Slide Number Placeholder 3"/>
          <p:cNvSpPr>
            <a:spLocks noGrp="1"/>
          </p:cNvSpPr>
          <p:nvPr>
            <p:ph type="sldNum" sz="quarter" idx="5"/>
          </p:nvPr>
        </p:nvSpPr>
        <p:spPr/>
        <p:txBody>
          <a:bodyPr/>
          <a:lstStyle/>
          <a:p>
            <a:fld id="{192E0EA5-B342-43F9-B8F8-FC36FE37D320}" type="slidenum">
              <a:rPr lang="en-US" altLang="en-US"/>
              <a:t>55</a:t>
            </a:fld>
            <a:endParaRPr lang="en-US" altLang="en-US"/>
          </a:p>
        </p:txBody>
      </p:sp>
    </p:spTree>
    <p:extLst>
      <p:ext uri="{BB962C8B-B14F-4D97-AF65-F5344CB8AC3E}">
        <p14:creationId xmlns:p14="http://schemas.microsoft.com/office/powerpoint/2010/main" val="110090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In this course, we will be using Anaconda Navigator to set up our Python environment. </a:t>
            </a:r>
            <a:endParaRPr lang="en-US"/>
          </a:p>
          <a:p>
            <a:r>
              <a:rPr lang="en-US">
                <a:latin typeface="Arial"/>
                <a:ea typeface="MS Pゴシック"/>
                <a:cs typeface="Arial"/>
              </a:rPr>
              <a:t>Anaconda Navigator is a user-friendly graphical interface that simplifies the management of Python packages, environments, and applications.</a:t>
            </a:r>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Let’s first get anaconda installed on our machines. </a:t>
            </a:r>
            <a:endParaRPr lang="en-US">
              <a:cs typeface="Arial" panose="020B0604020202020204" pitchFamily="34" charset="0"/>
            </a:endParaRPr>
          </a:p>
          <a:p>
            <a:r>
              <a:rPr lang="en-US">
                <a:latin typeface="Arial"/>
                <a:ea typeface="MS Pゴシック"/>
                <a:cs typeface="Arial"/>
              </a:rPr>
              <a:t>Just open a browser and google anaconda and then follow the prompt to get it installed. You can use the default setting during the installation process. Let me know if you run into any problems. </a:t>
            </a:r>
            <a:endParaRPr lang="en-US">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atin typeface="Arial"/>
                <a:ea typeface="MS Pゴシック"/>
                <a:cs typeface="Arial"/>
              </a:rPr>
              <a:t>Now I think everyone has got anaconda installed, let's create our first Python environment. Here are the basic steps. </a:t>
            </a:r>
            <a:endParaRPr lang="en-US">
              <a:cs typeface="Arial"/>
            </a:endParaRPr>
          </a:p>
        </p:txBody>
      </p:sp>
      <p:sp>
        <p:nvSpPr>
          <p:cNvPr id="4" name="Slide Number Placeholder 3"/>
          <p:cNvSpPr>
            <a:spLocks noGrp="1"/>
          </p:cNvSpPr>
          <p:nvPr>
            <p:ph type="sldNum" sz="quarter" idx="5"/>
          </p:nvPr>
        </p:nvSpPr>
        <p:spPr/>
        <p:txBody>
          <a:bodyPr/>
          <a:lstStyle/>
          <a:p>
            <a:fld id="{192E0EA5-B342-43F9-B8F8-FC36FE37D320}" type="slidenum">
              <a:rPr lang="en-US" altLang="en-US"/>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192E0EA5-B342-43F9-B8F8-FC36FE37D320}" type="slidenum">
              <a:rPr lang="en-US" altLang="en-US"/>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057400"/>
            <a:ext cx="7772400" cy="1143000"/>
          </a:xfrm>
        </p:spPr>
        <p:txBody>
          <a:bodyPr/>
          <a:lstStyle>
            <a:lvl1pPr>
              <a:defRPr/>
            </a:lvl1pPr>
          </a:lstStyle>
          <a:p>
            <a:pPr lvl="0"/>
            <a:r>
              <a:rPr lang="en-US" altLang="en-US" noProof="0"/>
              <a:t>Click to edit Master title style</a:t>
            </a:r>
          </a:p>
        </p:txBody>
      </p:sp>
      <p:sp>
        <p:nvSpPr>
          <p:cNvPr id="3075" name="Rectangle 3"/>
          <p:cNvSpPr>
            <a:spLocks noGrp="1" noChangeArrowheads="1"/>
          </p:cNvSpPr>
          <p:nvPr>
            <p:ph type="subTitle" idx="1"/>
          </p:nvPr>
        </p:nvSpPr>
        <p:spPr>
          <a:xfrm>
            <a:off x="685800" y="3505200"/>
            <a:ext cx="7772400" cy="1752600"/>
          </a:xfrm>
        </p:spPr>
        <p:txBody>
          <a:bodyPr/>
          <a:lstStyle>
            <a:lvl1pPr marL="0" indent="0" algn="ctr">
              <a:buFont typeface="Wingdings" panose="05000000000000000000" pitchFamily="2" charset="2"/>
              <a:buNone/>
              <a:defRPr/>
            </a:lvl1pPr>
          </a:lstStyle>
          <a:p>
            <a:pPr lvl="0"/>
            <a:r>
              <a:rPr lang="en-US" altLang="en-US" noProof="0"/>
              <a:t>Click to edit Master subtitle style</a:t>
            </a:r>
          </a:p>
        </p:txBody>
      </p:sp>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76975"/>
            <a:ext cx="9144000" cy="581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36"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276975"/>
            <a:ext cx="9144000" cy="581025"/>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685800" y="609600"/>
            <a:ext cx="7772400" cy="1143000"/>
          </a:xfrm>
          <a:prstGeom prst="rect">
            <a:avLst/>
          </a:prstGeom>
          <a:noFill/>
          <a:ln>
            <a:noFill/>
          </a:ln>
          <a:effectLst>
            <a:outerShdw blurRad="50800" dist="12700" dir="8100000" algn="ctr" rotWithShape="0">
              <a:srgbClr val="FFFFFF">
                <a:alpha val="7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outerShdw blurRad="50800" dist="12700" dir="8100000" algn="ctr" rotWithShape="0">
              <a:srgbClr val="FFFFFF">
                <a:alpha val="7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MS Pゴシック" pitchFamily="-92" charset="-128"/>
        </a:defRPr>
      </a:lvl9pPr>
    </p:titleStyle>
    <p:body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ocw.mit.edu/courses/6-0001-introduction-to-computer-science-and-programming-in-python-fall-2016/" TargetMode="External"/><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ocw.mit.edu/courses/6-0001-introduction-to-computer-science-and-programming-in-python-fall-2016/" TargetMode="External"/><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ocw.mit.edu/courses/6-0001-introduction-to-computer-science-and-programming-in-python-fall-2016/"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ocw.mit.edu/courses/6-0001-introduction-to-computer-science-and-programming-in-python-fall-2016/" TargetMode="External"/><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hyperlink" Target="https://ocw.mit.edu/courses/6-0001-introduction-to-computer-science-and-programming-in-python-fall-2016/"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1828800"/>
            <a:ext cx="7772400" cy="1143000"/>
          </a:xfrm>
        </p:spPr>
        <p:txBody>
          <a:bodyPr/>
          <a:lstStyle/>
          <a:p>
            <a:r>
              <a:rPr lang="en-US" sz="3600"/>
              <a:t>Introduction to Python for Image Processing</a:t>
            </a:r>
            <a:endParaRPr lang="en-US" altLang="en-US" sz="3600"/>
          </a:p>
        </p:txBody>
      </p:sp>
      <p:sp>
        <p:nvSpPr>
          <p:cNvPr id="5123" name="Rectangle 3"/>
          <p:cNvSpPr>
            <a:spLocks noGrp="1" noChangeArrowheads="1"/>
          </p:cNvSpPr>
          <p:nvPr>
            <p:ph type="subTitle" idx="1"/>
          </p:nvPr>
        </p:nvSpPr>
        <p:spPr/>
        <p:txBody>
          <a:bodyPr/>
          <a:lstStyle/>
          <a:p>
            <a:r>
              <a:rPr lang="en-US" sz="1300" b="0" i="0">
                <a:effectLst/>
                <a:ea typeface="+mn-lt"/>
                <a:cs typeface="+mn-lt"/>
              </a:rPr>
              <a:t>Instructor: </a:t>
            </a:r>
            <a:endParaRPr lang="en-US">
              <a:ea typeface="+mn-lt"/>
              <a:cs typeface="+mn-lt"/>
            </a:endParaRPr>
          </a:p>
          <a:p>
            <a:r>
              <a:rPr lang="en-US" sz="1300" b="0" i="0">
                <a:effectLst/>
                <a:ea typeface="+mn-lt"/>
                <a:cs typeface="+mn-lt"/>
              </a:rPr>
              <a:t>Junyu Chen </a:t>
            </a:r>
            <a:r>
              <a:rPr lang="en-US" sz="1300">
                <a:ea typeface="+mn-lt"/>
                <a:cs typeface="+mn-lt"/>
              </a:rPr>
              <a:t>(Day1 &amp; Day2)</a:t>
            </a:r>
            <a:endParaRPr lang="en-US"/>
          </a:p>
          <a:p>
            <a:r>
              <a:rPr lang="en-US" sz="1300" dirty="0">
                <a:ea typeface="+mn-lt"/>
                <a:cs typeface="+mn-lt"/>
              </a:rPr>
              <a:t>Prof. Marvin Doyley (Day3)</a:t>
            </a:r>
            <a:endParaRPr lang="en-US" dirty="0"/>
          </a:p>
          <a:p>
            <a:endParaRPr lang="en-US" sz="1300" dirty="0">
              <a:effectLst/>
              <a:latin typeface="Open sans"/>
              <a:cs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4" name="Content Placeholder 3"/>
          <p:cNvPicPr>
            <a:picLocks noGrp="1" noChangeAspect="1"/>
          </p:cNvPicPr>
          <p:nvPr>
            <p:ph idx="1"/>
          </p:nvPr>
        </p:nvPicPr>
        <p:blipFill>
          <a:blip r:embed="rId3"/>
          <a:stretch>
            <a:fillRect/>
          </a:stretch>
        </p:blipFill>
        <p:spPr>
          <a:xfrm>
            <a:off x="1371600" y="2556510"/>
            <a:ext cx="6690360" cy="3539490"/>
          </a:xfrm>
          <a:prstGeom prst="rect">
            <a:avLst/>
          </a:prstGeom>
        </p:spPr>
      </p:pic>
      <p:sp>
        <p:nvSpPr>
          <p:cNvPr id="3" name="Content Placeholder 2"/>
          <p:cNvSpPr/>
          <p:nvPr/>
        </p:nvSpPr>
        <p:spPr>
          <a:xfrm>
            <a:off x="685800" y="1981200"/>
            <a:ext cx="7772400" cy="4114800"/>
          </a:xfrm>
          <a:prstGeom prst="rect">
            <a:avLst/>
          </a:prstGeom>
          <a:noFill/>
          <a:ln>
            <a:noFill/>
          </a:ln>
          <a:effectLst>
            <a:outerShdw blurRad="50800" dist="12700" dir="8100000" algn="ctr" rotWithShape="0">
              <a:srgbClr val="FFFFFF">
                <a:alpha val="75000"/>
              </a:srgbClr>
            </a:outerShdw>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75"/>
          </a:p>
        </p:txBody>
      </p:sp>
      <p:sp>
        <p:nvSpPr>
          <p:cNvPr id="5" name="Content Placeholder 2"/>
          <p:cNvSpPr/>
          <p:nvPr/>
        </p:nvSpPr>
        <p:spPr>
          <a:xfrm>
            <a:off x="812800" y="2108200"/>
            <a:ext cx="7772400" cy="4114800"/>
          </a:xfrm>
          <a:prstGeom prst="rect">
            <a:avLst/>
          </a:prstGeom>
          <a:noFill/>
          <a:ln>
            <a:noFill/>
          </a:ln>
          <a:effectLst>
            <a:outerShdw blurRad="50800" dist="12700" dir="8100000" algn="ctr" rotWithShape="0">
              <a:srgbClr val="FFFFFF">
                <a:alpha val="75000"/>
              </a:srgbClr>
            </a:outerShdw>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Font typeface="Wingdings" panose="05000000000000000000" pitchFamily="2" charset="2"/>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75"/>
              <a:t>Install packages in an environment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5" name="Content Placeholder 4"/>
          <p:cNvPicPr>
            <a:picLocks noGrp="1" noChangeAspect="1"/>
          </p:cNvPicPr>
          <p:nvPr>
            <p:ph idx="1"/>
          </p:nvPr>
        </p:nvPicPr>
        <p:blipFill>
          <a:blip r:embed="rId3"/>
          <a:stretch>
            <a:fillRect/>
          </a:stretch>
        </p:blipFill>
        <p:spPr>
          <a:xfrm>
            <a:off x="1546860" y="1981200"/>
            <a:ext cx="6049645" cy="4114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sp>
        <p:nvSpPr>
          <p:cNvPr id="3" name="Content Placeholder 2"/>
          <p:cNvSpPr>
            <a:spLocks noGrp="1"/>
          </p:cNvSpPr>
          <p:nvPr>
            <p:ph idx="1"/>
          </p:nvPr>
        </p:nvSpPr>
        <p:spPr/>
        <p:txBody>
          <a:bodyPr/>
          <a:lstStyle/>
          <a:p>
            <a:r>
              <a:rPr lang="en-US" sz="1800"/>
              <a:t>Jupyter Notebook</a:t>
            </a:r>
          </a:p>
          <a:p>
            <a:pPr lvl="1"/>
            <a:r>
              <a:rPr lang="en-US" sz="1575"/>
              <a:t>Interactive coding: write and execute code in an interactive manner</a:t>
            </a:r>
          </a:p>
          <a:p>
            <a:pPr lvl="1"/>
            <a:r>
              <a:rPr lang="en-US" sz="1575"/>
              <a:t>Visualization: support the visualization of data using libraries like Matplotlib and Seaborn</a:t>
            </a:r>
          </a:p>
        </p:txBody>
      </p:sp>
      <p:pic>
        <p:nvPicPr>
          <p:cNvPr id="4" name="Picture 4" descr="A group of people posing for a photo&#10;&#10;Description automatically generated">
            <a:extLst>
              <a:ext uri="{FF2B5EF4-FFF2-40B4-BE49-F238E27FC236}">
                <a16:creationId xmlns:a16="http://schemas.microsoft.com/office/drawing/2014/main" id="{350F4EAA-4A0A-73C5-639E-3E9D4D7CDDA5}"/>
              </a:ext>
            </a:extLst>
          </p:cNvPr>
          <p:cNvPicPr>
            <a:picLocks noChangeAspect="1"/>
          </p:cNvPicPr>
          <p:nvPr/>
        </p:nvPicPr>
        <p:blipFill>
          <a:blip r:embed="rId3"/>
          <a:stretch>
            <a:fillRect/>
          </a:stretch>
        </p:blipFill>
        <p:spPr>
          <a:xfrm>
            <a:off x="2343150" y="3430968"/>
            <a:ext cx="5787312" cy="21887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9" name="Content Placeholder 8"/>
          <p:cNvPicPr>
            <a:picLocks noGrp="1" noChangeAspect="1"/>
          </p:cNvPicPr>
          <p:nvPr>
            <p:ph idx="1"/>
          </p:nvPr>
        </p:nvPicPr>
        <p:blipFill>
          <a:blip r:embed="rId3"/>
          <a:stretch>
            <a:fillRect/>
          </a:stretch>
        </p:blipFill>
        <p:spPr>
          <a:xfrm>
            <a:off x="732790" y="1981200"/>
            <a:ext cx="7677150" cy="4114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4" name="Picture 3"/>
          <p:cNvPicPr>
            <a:picLocks noChangeAspect="1"/>
          </p:cNvPicPr>
          <p:nvPr/>
        </p:nvPicPr>
        <p:blipFill>
          <a:blip r:embed="rId3"/>
          <a:stretch>
            <a:fillRect/>
          </a:stretch>
        </p:blipFill>
        <p:spPr>
          <a:xfrm>
            <a:off x="685800" y="1905000"/>
            <a:ext cx="7577455" cy="27400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9" name="Picture 8"/>
          <p:cNvPicPr>
            <a:picLocks noChangeAspect="1"/>
          </p:cNvPicPr>
          <p:nvPr/>
        </p:nvPicPr>
        <p:blipFill>
          <a:blip r:embed="rId3"/>
          <a:stretch>
            <a:fillRect/>
          </a:stretch>
        </p:blipFill>
        <p:spPr>
          <a:xfrm>
            <a:off x="53340" y="1541780"/>
            <a:ext cx="9036685" cy="3774440"/>
          </a:xfrm>
          <a:prstGeom prst="rect">
            <a:avLst/>
          </a:prstGeom>
        </p:spPr>
      </p:pic>
      <p:sp>
        <p:nvSpPr>
          <p:cNvPr id="10" name="Rectangles 9"/>
          <p:cNvSpPr/>
          <p:nvPr/>
        </p:nvSpPr>
        <p:spPr>
          <a:xfrm>
            <a:off x="7162800" y="3581400"/>
            <a:ext cx="1367790" cy="23050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12" name="Rectangles 11"/>
          <p:cNvSpPr/>
          <p:nvPr/>
        </p:nvSpPr>
        <p:spPr>
          <a:xfrm>
            <a:off x="1066800" y="2819400"/>
            <a:ext cx="436880" cy="33210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13" name="Rectangles 12"/>
          <p:cNvSpPr/>
          <p:nvPr/>
        </p:nvSpPr>
        <p:spPr>
          <a:xfrm>
            <a:off x="8077200" y="2362200"/>
            <a:ext cx="436880" cy="33210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9" name="Picture 8"/>
          <p:cNvPicPr>
            <a:picLocks noChangeAspect="1"/>
          </p:cNvPicPr>
          <p:nvPr/>
        </p:nvPicPr>
        <p:blipFill>
          <a:blip r:embed="rId3"/>
          <a:stretch>
            <a:fillRect/>
          </a:stretch>
        </p:blipFill>
        <p:spPr>
          <a:xfrm>
            <a:off x="53340" y="1541780"/>
            <a:ext cx="9036685" cy="3774440"/>
          </a:xfrm>
          <a:prstGeom prst="rect">
            <a:avLst/>
          </a:prstGeom>
        </p:spPr>
      </p:pic>
      <p:sp>
        <p:nvSpPr>
          <p:cNvPr id="10" name="Rectangles 9"/>
          <p:cNvSpPr/>
          <p:nvPr/>
        </p:nvSpPr>
        <p:spPr>
          <a:xfrm>
            <a:off x="7162800" y="2819400"/>
            <a:ext cx="1367790" cy="23050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12" name="Rectangles 11"/>
          <p:cNvSpPr/>
          <p:nvPr/>
        </p:nvSpPr>
        <p:spPr>
          <a:xfrm>
            <a:off x="1066800" y="2819400"/>
            <a:ext cx="436880" cy="33210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13" name="Rectangles 12"/>
          <p:cNvSpPr/>
          <p:nvPr/>
        </p:nvSpPr>
        <p:spPr>
          <a:xfrm>
            <a:off x="8077200" y="2362200"/>
            <a:ext cx="436880" cy="33210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3" name="Picture 2"/>
          <p:cNvPicPr>
            <a:picLocks noChangeAspect="1"/>
          </p:cNvPicPr>
          <p:nvPr/>
        </p:nvPicPr>
        <p:blipFill>
          <a:blip r:embed="rId3"/>
          <a:stretch>
            <a:fillRect/>
          </a:stretch>
        </p:blipFill>
        <p:spPr>
          <a:xfrm>
            <a:off x="287020" y="1644650"/>
            <a:ext cx="8569960" cy="3568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5" name="Picture 4"/>
          <p:cNvPicPr>
            <a:picLocks noChangeAspect="1"/>
          </p:cNvPicPr>
          <p:nvPr/>
        </p:nvPicPr>
        <p:blipFill>
          <a:blip r:embed="rId3"/>
          <a:stretch>
            <a:fillRect/>
          </a:stretch>
        </p:blipFill>
        <p:spPr>
          <a:xfrm>
            <a:off x="201295" y="2362200"/>
            <a:ext cx="8740775" cy="2133600"/>
          </a:xfrm>
          <a:prstGeom prst="rect">
            <a:avLst/>
          </a:prstGeom>
        </p:spPr>
      </p:pic>
      <p:sp>
        <p:nvSpPr>
          <p:cNvPr id="13" name="Rectangles 12"/>
          <p:cNvSpPr/>
          <p:nvPr/>
        </p:nvSpPr>
        <p:spPr>
          <a:xfrm>
            <a:off x="304800" y="3048000"/>
            <a:ext cx="4831080" cy="407670"/>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6" name="Content Placeholder 5"/>
          <p:cNvPicPr>
            <a:picLocks noGrp="1" noChangeAspect="1"/>
          </p:cNvPicPr>
          <p:nvPr>
            <p:ph idx="1"/>
          </p:nvPr>
        </p:nvPicPr>
        <p:blipFill>
          <a:blip r:embed="rId3"/>
          <a:stretch>
            <a:fillRect/>
          </a:stretch>
        </p:blipFill>
        <p:spPr>
          <a:xfrm>
            <a:off x="4495800" y="1617980"/>
            <a:ext cx="1936115" cy="4114800"/>
          </a:xfrm>
          <a:prstGeom prst="rect">
            <a:avLst/>
          </a:prstGeom>
        </p:spPr>
      </p:pic>
      <p:pic>
        <p:nvPicPr>
          <p:cNvPr id="7" name="Picture 6"/>
          <p:cNvPicPr>
            <a:picLocks noChangeAspect="1"/>
          </p:cNvPicPr>
          <p:nvPr/>
        </p:nvPicPr>
        <p:blipFill>
          <a:blip r:embed="rId4"/>
          <a:stretch>
            <a:fillRect/>
          </a:stretch>
        </p:blipFill>
        <p:spPr>
          <a:xfrm>
            <a:off x="1295400" y="1617980"/>
            <a:ext cx="2366645" cy="4231640"/>
          </a:xfrm>
          <a:prstGeom prst="rect">
            <a:avLst/>
          </a:prstGeom>
        </p:spPr>
      </p:pic>
      <p:sp>
        <p:nvSpPr>
          <p:cNvPr id="13" name="Rectangles 12"/>
          <p:cNvSpPr/>
          <p:nvPr/>
        </p:nvSpPr>
        <p:spPr>
          <a:xfrm>
            <a:off x="1371600" y="2209800"/>
            <a:ext cx="2032000" cy="605790"/>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9" name="Rectangles 8"/>
          <p:cNvSpPr/>
          <p:nvPr/>
        </p:nvSpPr>
        <p:spPr>
          <a:xfrm>
            <a:off x="1447800" y="3505200"/>
            <a:ext cx="1873885" cy="62547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10" name="Rectangles 9"/>
          <p:cNvSpPr/>
          <p:nvPr/>
        </p:nvSpPr>
        <p:spPr>
          <a:xfrm>
            <a:off x="4876800" y="2819400"/>
            <a:ext cx="1286510" cy="269240"/>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11" name="Rectangles 10"/>
          <p:cNvSpPr/>
          <p:nvPr/>
        </p:nvSpPr>
        <p:spPr>
          <a:xfrm>
            <a:off x="4800600" y="2055495"/>
            <a:ext cx="1362710" cy="34734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Self-intro</a:t>
            </a:r>
          </a:p>
        </p:txBody>
      </p:sp>
      <p:sp>
        <p:nvSpPr>
          <p:cNvPr id="3" name="Content Placeholder 2"/>
          <p:cNvSpPr>
            <a:spLocks noGrp="1"/>
          </p:cNvSpPr>
          <p:nvPr>
            <p:ph idx="1"/>
          </p:nvPr>
        </p:nvSpPr>
        <p:spPr/>
        <p:txBody>
          <a:bodyPr/>
          <a:lstStyle/>
          <a:p>
            <a:r>
              <a:rPr lang="en-US" sz="1800" dirty="0"/>
              <a:t>B.S. in Psychology. Peking University</a:t>
            </a:r>
          </a:p>
          <a:p>
            <a:r>
              <a:rPr lang="en-US" sz="1800" dirty="0"/>
              <a:t>B.A. in Economics. </a:t>
            </a:r>
            <a:r>
              <a:rPr lang="en-US" sz="1800" dirty="0">
                <a:sym typeface="+mn-ea"/>
              </a:rPr>
              <a:t>Peking University</a:t>
            </a:r>
            <a:endParaRPr lang="en-US" sz="1800" dirty="0">
              <a:cs typeface="Times New Roman"/>
            </a:endParaRPr>
          </a:p>
          <a:p>
            <a:r>
              <a:rPr lang="en-US" sz="1800" dirty="0"/>
              <a:t>M.S. in Data Science. University of Rochester</a:t>
            </a:r>
            <a:endParaRPr lang="en-US" sz="1800" dirty="0">
              <a:cs typeface="Times New Roman"/>
            </a:endParaRPr>
          </a:p>
          <a:p>
            <a:r>
              <a:rPr lang="en-US" sz="1800" dirty="0"/>
              <a:t>Incoming Ph.D. student. UR </a:t>
            </a:r>
            <a:r>
              <a:rPr lang="en-US" sz="1800" dirty="0">
                <a:sym typeface="+mn-ea"/>
              </a:rPr>
              <a:t>CS </a:t>
            </a:r>
            <a:endParaRPr lang="en-US" sz="1800">
              <a:sym typeface="+mn-ea"/>
            </a:endParaRPr>
          </a:p>
          <a:p>
            <a:endParaRPr lang="en-US" sz="1800" dirty="0">
              <a:cs typeface="Times New Roman"/>
            </a:endParaRPr>
          </a:p>
          <a:p>
            <a:r>
              <a:rPr lang="en-US" sz="1800" dirty="0">
                <a:cs typeface="Times New Roman"/>
              </a:rPr>
              <a:t>Email: jchen175@ur.rochester.edu</a:t>
            </a:r>
          </a:p>
        </p:txBody>
      </p:sp>
      <p:pic>
        <p:nvPicPr>
          <p:cNvPr id="4" name="Picture 4">
            <a:extLst>
              <a:ext uri="{FF2B5EF4-FFF2-40B4-BE49-F238E27FC236}">
                <a16:creationId xmlns:a16="http://schemas.microsoft.com/office/drawing/2014/main" id="{86407333-2245-458D-C5B0-A6B3A09D432E}"/>
              </a:ext>
            </a:extLst>
          </p:cNvPr>
          <p:cNvPicPr>
            <a:picLocks noChangeAspect="1"/>
          </p:cNvPicPr>
          <p:nvPr/>
        </p:nvPicPr>
        <p:blipFill rotWithShape="1">
          <a:blip r:embed="rId3"/>
          <a:srcRect l="15311" t="952" r="11005" b="-476"/>
          <a:stretch/>
        </p:blipFill>
        <p:spPr>
          <a:xfrm>
            <a:off x="6404734" y="1568964"/>
            <a:ext cx="1431760" cy="1933848"/>
          </a:xfrm>
          <a:prstGeom prst="rect">
            <a:avLst/>
          </a:prstGeom>
        </p:spPr>
      </p:pic>
      <p:sp>
        <p:nvSpPr>
          <p:cNvPr id="5" name="TextBox 4">
            <a:extLst>
              <a:ext uri="{FF2B5EF4-FFF2-40B4-BE49-F238E27FC236}">
                <a16:creationId xmlns:a16="http://schemas.microsoft.com/office/drawing/2014/main" id="{813EDE01-2449-32FE-3AB1-AD5FD05EE369}"/>
              </a:ext>
            </a:extLst>
          </p:cNvPr>
          <p:cNvSpPr txBox="1"/>
          <p:nvPr/>
        </p:nvSpPr>
        <p:spPr>
          <a:xfrm>
            <a:off x="5754797" y="358911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a:ea typeface="MS Pゴシック"/>
                <a:cs typeface="Times New Roman"/>
              </a:rPr>
              <a:t>Junyu Chen </a:t>
            </a:r>
            <a:endParaRPr lang="en-US"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sym typeface="+mn-ea"/>
              </a:rPr>
              <a:t>Python Environment with </a:t>
            </a:r>
            <a:r>
              <a:rPr lang="en-US" sz="4000">
                <a:solidFill>
                  <a:srgbClr val="FF0000"/>
                </a:solidFill>
                <a:sym typeface="+mn-ea"/>
              </a:rPr>
              <a:t>Anaconda</a:t>
            </a:r>
          </a:p>
        </p:txBody>
      </p:sp>
      <p:pic>
        <p:nvPicPr>
          <p:cNvPr id="4" name="Content Placeholder 3"/>
          <p:cNvPicPr>
            <a:picLocks noGrp="1" noChangeAspect="1"/>
          </p:cNvPicPr>
          <p:nvPr>
            <p:ph idx="1"/>
          </p:nvPr>
        </p:nvPicPr>
        <p:blipFill>
          <a:blip r:embed="rId3"/>
          <a:stretch>
            <a:fillRect/>
          </a:stretch>
        </p:blipFill>
        <p:spPr>
          <a:xfrm>
            <a:off x="762000" y="1752600"/>
            <a:ext cx="3704590" cy="2379345"/>
          </a:xfrm>
          <a:prstGeom prst="rect">
            <a:avLst/>
          </a:prstGeom>
        </p:spPr>
      </p:pic>
      <p:pic>
        <p:nvPicPr>
          <p:cNvPr id="5" name="Picture 4"/>
          <p:cNvPicPr>
            <a:picLocks noChangeAspect="1"/>
          </p:cNvPicPr>
          <p:nvPr/>
        </p:nvPicPr>
        <p:blipFill>
          <a:blip r:embed="rId4"/>
          <a:stretch>
            <a:fillRect/>
          </a:stretch>
        </p:blipFill>
        <p:spPr>
          <a:xfrm>
            <a:off x="4666615" y="1752600"/>
            <a:ext cx="3791585" cy="2592070"/>
          </a:xfrm>
          <a:prstGeom prst="rect">
            <a:avLst/>
          </a:prstGeom>
        </p:spPr>
      </p:pic>
      <p:sp>
        <p:nvSpPr>
          <p:cNvPr id="8" name="Rectangles 7"/>
          <p:cNvSpPr/>
          <p:nvPr/>
        </p:nvSpPr>
        <p:spPr>
          <a:xfrm>
            <a:off x="2286000" y="2209800"/>
            <a:ext cx="1916430" cy="220980"/>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9" name="Rectangles 8"/>
          <p:cNvSpPr/>
          <p:nvPr/>
        </p:nvSpPr>
        <p:spPr>
          <a:xfrm>
            <a:off x="2286000" y="2743200"/>
            <a:ext cx="1916430" cy="220980"/>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
        <p:nvSpPr>
          <p:cNvPr id="10" name="Rectangles 9"/>
          <p:cNvSpPr/>
          <p:nvPr/>
        </p:nvSpPr>
        <p:spPr>
          <a:xfrm>
            <a:off x="6629400" y="2286000"/>
            <a:ext cx="1069975" cy="316865"/>
          </a:xfrm>
          <a:prstGeom prst="rect">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2"/>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Exercise</a:t>
            </a:r>
            <a:endParaRPr lang="en-US"/>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r>
              <a:rPr lang="en-US" sz="1800" dirty="0">
                <a:solidFill>
                  <a:srgbClr val="374151"/>
                </a:solidFill>
                <a:ea typeface="+mn-lt"/>
                <a:cs typeface="+mn-lt"/>
              </a:rPr>
              <a:t>Create a new notebook by clicking on "New" and selecting "Python 3" kernel.</a:t>
            </a:r>
          </a:p>
          <a:p>
            <a:r>
              <a:rPr lang="en-US" sz="1800" dirty="0">
                <a:solidFill>
                  <a:srgbClr val="374151"/>
                </a:solidFill>
                <a:ea typeface="+mn-lt"/>
                <a:cs typeface="+mn-lt"/>
              </a:rPr>
              <a:t>In the first cell, enter </a:t>
            </a:r>
            <a:r>
              <a:rPr lang="en-US" sz="1800" b="1" dirty="0">
                <a:latin typeface="Consolas"/>
                <a:cs typeface="Times New Roman"/>
              </a:rPr>
              <a:t>print('hello world')</a:t>
            </a:r>
            <a:r>
              <a:rPr lang="en-US" sz="1800" dirty="0">
                <a:solidFill>
                  <a:srgbClr val="374151"/>
                </a:solidFill>
                <a:ea typeface="+mn-lt"/>
                <a:cs typeface="+mn-lt"/>
              </a:rPr>
              <a:t>, then execute the cell by pressing Shift + Enter or by clicking the "Run" button.</a:t>
            </a:r>
          </a:p>
          <a:p>
            <a:r>
              <a:rPr lang="en-US" sz="1800" dirty="0">
                <a:solidFill>
                  <a:srgbClr val="374151"/>
                </a:solidFill>
                <a:ea typeface="+mn-lt"/>
                <a:cs typeface="+mn-lt"/>
              </a:rPr>
              <a:t>In the second cell, try to get the result of the following equation:  5 + 3 * 2</a:t>
            </a:r>
            <a:endParaRPr lang="en-US" sz="1800" dirty="0">
              <a:cs typeface="Times New Roman"/>
            </a:endParaRPr>
          </a:p>
          <a:p>
            <a:r>
              <a:rPr lang="en-US" sz="1800" dirty="0">
                <a:solidFill>
                  <a:srgbClr val="374151"/>
                </a:solidFill>
                <a:ea typeface="+mn-lt"/>
                <a:cs typeface="+mn-lt"/>
              </a:rPr>
              <a:t>Save the checkpoint by clicking on "File" and selecting "Save and Checkpoint" or by using the keyboard shortcut Ctrl + S.</a:t>
            </a:r>
          </a:p>
          <a:p>
            <a:r>
              <a:rPr lang="en-US" sz="1800" dirty="0">
                <a:solidFill>
                  <a:srgbClr val="374151"/>
                </a:solidFill>
                <a:ea typeface="+mn-lt"/>
                <a:cs typeface="+mn-lt"/>
              </a:rPr>
              <a:t>Delete all cells by selecting "Edit" from the menu and choosing "Delete All Cells".</a:t>
            </a:r>
            <a:endParaRPr lang="en-US" sz="1800" dirty="0">
              <a:solidFill>
                <a:srgbClr val="374151"/>
              </a:solidFill>
              <a:cs typeface="Times New Roman"/>
            </a:endParaRPr>
          </a:p>
          <a:p>
            <a:r>
              <a:rPr lang="en-US" sz="1800" dirty="0">
                <a:solidFill>
                  <a:srgbClr val="374151"/>
                </a:solidFill>
                <a:ea typeface="+mn-lt"/>
                <a:cs typeface="+mn-lt"/>
              </a:rPr>
              <a:t>To recover to the previous saved checkpoint, click on "File" and select "Revert to Checkpoint". Confirm the revert action when prompted.</a:t>
            </a:r>
          </a:p>
        </p:txBody>
      </p:sp>
    </p:spTree>
    <p:extLst>
      <p:ext uri="{BB962C8B-B14F-4D97-AF65-F5344CB8AC3E}">
        <p14:creationId xmlns:p14="http://schemas.microsoft.com/office/powerpoint/2010/main" val="307075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1828800"/>
            <a:ext cx="7772400" cy="1143000"/>
          </a:xfrm>
        </p:spPr>
        <p:txBody>
          <a:bodyPr/>
          <a:lstStyle/>
          <a:p>
            <a:r>
              <a:rPr lang="en-US" sz="3600"/>
              <a:t>Python Basics</a:t>
            </a:r>
            <a:endParaRPr lang="en-US" altLang="en-US" sz="3600"/>
          </a:p>
        </p:txBody>
      </p:sp>
      <p:sp>
        <p:nvSpPr>
          <p:cNvPr id="5123" name="Rectangle 3"/>
          <p:cNvSpPr>
            <a:spLocks noGrp="1" noChangeArrowheads="1"/>
          </p:cNvSpPr>
          <p:nvPr>
            <p:ph type="subTitle" idx="1"/>
          </p:nvPr>
        </p:nvSpPr>
        <p:spPr/>
        <p:txBody>
          <a:bodyPr/>
          <a:lstStyle/>
          <a:p>
            <a:endParaRPr lang="en-US" sz="1300">
              <a:effectLst/>
              <a:latin typeface="Open sans"/>
              <a:cs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Primitive Constructs and Syntax</a:t>
            </a:r>
            <a:endParaRPr lang="en-US" sz="4000">
              <a:solidFill>
                <a:srgbClr val="FF0000"/>
              </a:solidFill>
              <a:sym typeface="+mn-ea"/>
            </a:endParaRPr>
          </a:p>
        </p:txBody>
      </p:sp>
      <p:sp>
        <p:nvSpPr>
          <p:cNvPr id="3" name="Content Placeholder 2"/>
          <p:cNvSpPr>
            <a:spLocks noGrp="1"/>
          </p:cNvSpPr>
          <p:nvPr>
            <p:ph idx="1"/>
          </p:nvPr>
        </p:nvSpPr>
        <p:spPr>
          <a:xfrm>
            <a:off x="685800" y="1981200"/>
            <a:ext cx="7772400" cy="3752215"/>
          </a:xfrm>
        </p:spPr>
        <p:txBody>
          <a:bodyPr/>
          <a:lstStyle/>
          <a:p>
            <a:r>
              <a:rPr lang="en-US" sz="2000" b="1"/>
              <a:t>primitive constructs</a:t>
            </a:r>
          </a:p>
          <a:p>
            <a:pPr lvl="1"/>
            <a:r>
              <a:rPr lang="en-US" sz="1750"/>
              <a:t>English: words</a:t>
            </a:r>
          </a:p>
          <a:p>
            <a:pPr lvl="1"/>
            <a:r>
              <a:rPr lang="en-US" sz="1750"/>
              <a:t>programming language: numbers, strings, simple operators</a:t>
            </a:r>
          </a:p>
          <a:p>
            <a:pPr lvl="1"/>
            <a:endParaRPr lang="en-US" sz="1750"/>
          </a:p>
          <a:p>
            <a:pPr lvl="0"/>
            <a:r>
              <a:rPr lang="en-US" sz="2000" b="1"/>
              <a:t>syntax</a:t>
            </a:r>
          </a:p>
          <a:p>
            <a:pPr lvl="1"/>
            <a:r>
              <a:rPr lang="en-US" sz="1750"/>
              <a:t>English: </a:t>
            </a:r>
          </a:p>
          <a:p>
            <a:pPr lvl="2"/>
            <a:r>
              <a:rPr lang="en-US" sz="1500"/>
              <a:t>"cat dog boy" </a:t>
            </a:r>
            <a:r>
              <a:rPr lang="en-US" sz="1500" i="1"/>
              <a:t> not syntactically valid</a:t>
            </a:r>
          </a:p>
          <a:p>
            <a:pPr lvl="2"/>
            <a:r>
              <a:rPr lang="en-US" sz="1500"/>
              <a:t>"cat hugs boy" </a:t>
            </a:r>
            <a:r>
              <a:rPr lang="en-US" sz="1500" i="1"/>
              <a:t> syntactically valid</a:t>
            </a:r>
            <a:endParaRPr lang="en-US" sz="1500"/>
          </a:p>
          <a:p>
            <a:pPr lvl="1"/>
            <a:r>
              <a:rPr lang="en-US" sz="1750"/>
              <a:t>Python: </a:t>
            </a:r>
          </a:p>
          <a:p>
            <a:pPr lvl="2"/>
            <a:r>
              <a:rPr lang="en-US" sz="1500"/>
              <a:t>"hi"5 </a:t>
            </a:r>
            <a:r>
              <a:rPr lang="en-US" sz="1500" i="1"/>
              <a:t> not syntactically valid</a:t>
            </a:r>
          </a:p>
          <a:p>
            <a:pPr lvl="2"/>
            <a:r>
              <a:rPr lang="en-US" sz="1500"/>
              <a:t>3.2*5  </a:t>
            </a:r>
            <a:r>
              <a:rPr lang="en-US" sz="1500" i="1"/>
              <a:t>syntactically valid</a:t>
            </a:r>
          </a:p>
        </p:txBody>
      </p:sp>
      <p:sp>
        <p:nvSpPr>
          <p:cNvPr id="4" name="Text Box 3"/>
          <p:cNvSpPr txBox="1"/>
          <p:nvPr/>
        </p:nvSpPr>
        <p:spPr>
          <a:xfrm>
            <a:off x="685800" y="5791200"/>
            <a:ext cx="7772400" cy="245110"/>
          </a:xfrm>
          <a:prstGeom prst="rect">
            <a:avLst/>
          </a:prstGeom>
          <a:noFill/>
        </p:spPr>
        <p:txBody>
          <a:bodyPr wrap="square" rtlCol="0" anchor="t">
            <a:spAutoFit/>
          </a:bodyPr>
          <a:lstStyle/>
          <a:p>
            <a:r>
              <a:rPr lang="en-US" sz="1000">
                <a:latin typeface="Times New Roman" panose="02020603050405020304" pitchFamily="18" charset="0"/>
                <a:cs typeface="Times New Roman" panose="02020603050405020304" pitchFamily="18" charset="0"/>
                <a:sym typeface="+mn-ea"/>
              </a:rPr>
              <a:t>Credit: Ana Bell, Eric Grimson,  John Guttag (2016). </a:t>
            </a:r>
            <a:r>
              <a:rPr lang="en-US" sz="1000" i="1">
                <a:latin typeface="Times New Roman" panose="02020603050405020304" pitchFamily="18" charset="0"/>
                <a:cs typeface="Times New Roman" panose="02020603050405020304" pitchFamily="18" charset="0"/>
                <a:sym typeface="+mn-ea"/>
              </a:rPr>
              <a:t>Introduction to Computer Science and Programming in Python</a:t>
            </a:r>
            <a:r>
              <a:rPr lang="en-US" sz="1000">
                <a:latin typeface="Times New Roman" panose="02020603050405020304" pitchFamily="18" charset="0"/>
                <a:cs typeface="Times New Roman" panose="02020603050405020304" pitchFamily="18" charset="0"/>
                <a:sym typeface="+mn-ea"/>
              </a:rPr>
              <a:t> [</a:t>
            </a:r>
            <a:r>
              <a:rPr lang="en-US" sz="1000">
                <a:latin typeface="Times New Roman" panose="02020603050405020304" pitchFamily="18" charset="0"/>
                <a:cs typeface="Times New Roman" panose="02020603050405020304" pitchFamily="18" charset="0"/>
                <a:sym typeface="+mn-ea"/>
                <a:hlinkClick r:id="rId3" action="ppaction://hlinkfile"/>
              </a:rPr>
              <a:t>PowerPoint slides</a:t>
            </a:r>
            <a:r>
              <a:rPr lang="en-US" sz="1000">
                <a:latin typeface="Times New Roman" panose="02020603050405020304" pitchFamily="18" charset="0"/>
                <a:cs typeface="Times New Roman" panose="02020603050405020304" pitchFamily="18" charset="0"/>
                <a:sym typeface="+mn-ea"/>
              </a:rPr>
              <a:t>]. </a:t>
            </a:r>
          </a:p>
        </p:txBody>
      </p:sp>
      <p:pic>
        <p:nvPicPr>
          <p:cNvPr id="7" name="Picture 6"/>
          <p:cNvPicPr>
            <a:picLocks noChangeAspect="1"/>
          </p:cNvPicPr>
          <p:nvPr/>
        </p:nvPicPr>
        <p:blipFill>
          <a:blip r:embed="rId4"/>
          <a:stretch>
            <a:fillRect/>
          </a:stretch>
        </p:blipFill>
        <p:spPr>
          <a:xfrm>
            <a:off x="5029200" y="3581400"/>
            <a:ext cx="3612515" cy="19183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Objects</a:t>
            </a:r>
            <a:endParaRPr lang="en-US" sz="4000">
              <a:solidFill>
                <a:srgbClr val="FF0000"/>
              </a:solidFill>
              <a:sym typeface="+mn-ea"/>
            </a:endParaRPr>
          </a:p>
        </p:txBody>
      </p:sp>
      <p:sp>
        <p:nvSpPr>
          <p:cNvPr id="3" name="Content Placeholder 2"/>
          <p:cNvSpPr>
            <a:spLocks noGrp="1"/>
          </p:cNvSpPr>
          <p:nvPr>
            <p:ph idx="1"/>
          </p:nvPr>
        </p:nvSpPr>
        <p:spPr>
          <a:xfrm>
            <a:off x="685800" y="1981200"/>
            <a:ext cx="7772400" cy="3752215"/>
          </a:xfrm>
        </p:spPr>
        <p:txBody>
          <a:bodyPr/>
          <a:lstStyle/>
          <a:p>
            <a:pPr lvl="0"/>
            <a:r>
              <a:rPr lang="en-US" sz="2000"/>
              <a:t>programs manipulate </a:t>
            </a:r>
            <a:r>
              <a:rPr lang="en-US" sz="2000">
                <a:solidFill>
                  <a:srgbClr val="FF0000"/>
                </a:solidFill>
              </a:rPr>
              <a:t>data objects</a:t>
            </a:r>
          </a:p>
          <a:p>
            <a:pPr lvl="0"/>
            <a:r>
              <a:rPr lang="en-US" sz="2000">
                <a:solidFill>
                  <a:srgbClr val="FF0000"/>
                </a:solidFill>
              </a:rPr>
              <a:t>objects</a:t>
            </a:r>
            <a:r>
              <a:rPr lang="en-US" sz="2000"/>
              <a:t> have a </a:t>
            </a:r>
            <a:r>
              <a:rPr lang="en-US" sz="2000">
                <a:solidFill>
                  <a:srgbClr val="FF0000"/>
                </a:solidFill>
              </a:rPr>
              <a:t>type </a:t>
            </a:r>
            <a:r>
              <a:rPr lang="en-US" sz="2000"/>
              <a:t>that </a:t>
            </a:r>
            <a:r>
              <a:rPr lang="en-US" sz="2000">
                <a:solidFill>
                  <a:schemeClr val="tx1"/>
                </a:solidFill>
              </a:rPr>
              <a:t>defines</a:t>
            </a:r>
            <a:r>
              <a:rPr lang="en-US" sz="2000"/>
              <a:t> the kinds of things programs can do to them</a:t>
            </a:r>
          </a:p>
          <a:p>
            <a:pPr lvl="1"/>
            <a:r>
              <a:rPr lang="en-US" sz="1750"/>
              <a:t>Ana is a human so she can walk, speak, etc.</a:t>
            </a:r>
          </a:p>
          <a:p>
            <a:pPr lvl="0"/>
            <a:r>
              <a:rPr lang="en-US" sz="2000"/>
              <a:t>objects are</a:t>
            </a:r>
          </a:p>
          <a:p>
            <a:pPr lvl="1"/>
            <a:r>
              <a:rPr lang="en-US" sz="1750"/>
              <a:t>scalar (cannot be subdivided)</a:t>
            </a:r>
          </a:p>
          <a:p>
            <a:pPr lvl="1"/>
            <a:r>
              <a:rPr lang="en-US" sz="1750"/>
              <a:t>non-scalar (have internal structure that can be accessed)</a:t>
            </a:r>
          </a:p>
        </p:txBody>
      </p:sp>
      <p:sp>
        <p:nvSpPr>
          <p:cNvPr id="4" name="Text Box 3"/>
          <p:cNvSpPr txBox="1"/>
          <p:nvPr/>
        </p:nvSpPr>
        <p:spPr>
          <a:xfrm>
            <a:off x="685800" y="5791200"/>
            <a:ext cx="7772400" cy="245110"/>
          </a:xfrm>
          <a:prstGeom prst="rect">
            <a:avLst/>
          </a:prstGeom>
          <a:noFill/>
        </p:spPr>
        <p:txBody>
          <a:bodyPr wrap="square" rtlCol="0" anchor="t">
            <a:spAutoFit/>
          </a:bodyPr>
          <a:lstStyle/>
          <a:p>
            <a:r>
              <a:rPr lang="en-US" sz="1000">
                <a:latin typeface="Times New Roman" panose="02020603050405020304" pitchFamily="18" charset="0"/>
                <a:cs typeface="Times New Roman" panose="02020603050405020304" pitchFamily="18" charset="0"/>
                <a:sym typeface="+mn-ea"/>
              </a:rPr>
              <a:t>Credit: Ana Bell, Eric Grimson,  John Guttag (2016). </a:t>
            </a:r>
            <a:r>
              <a:rPr lang="en-US" sz="1000" i="1">
                <a:latin typeface="Times New Roman" panose="02020603050405020304" pitchFamily="18" charset="0"/>
                <a:cs typeface="Times New Roman" panose="02020603050405020304" pitchFamily="18" charset="0"/>
                <a:sym typeface="+mn-ea"/>
              </a:rPr>
              <a:t>Introduction to Computer Science and Programming in Python</a:t>
            </a:r>
            <a:r>
              <a:rPr lang="en-US" sz="1000">
                <a:latin typeface="Times New Roman" panose="02020603050405020304" pitchFamily="18" charset="0"/>
                <a:cs typeface="Times New Roman" panose="02020603050405020304" pitchFamily="18" charset="0"/>
                <a:sym typeface="+mn-ea"/>
              </a:rPr>
              <a:t> [</a:t>
            </a:r>
            <a:r>
              <a:rPr lang="en-US" sz="1000">
                <a:latin typeface="Times New Roman" panose="02020603050405020304" pitchFamily="18" charset="0"/>
                <a:cs typeface="Times New Roman" panose="02020603050405020304" pitchFamily="18" charset="0"/>
                <a:sym typeface="+mn-ea"/>
                <a:hlinkClick r:id="rId3" action="ppaction://hlinkfile"/>
              </a:rPr>
              <a:t>PowerPoint slides</a:t>
            </a:r>
            <a:r>
              <a:rPr lang="en-US" sz="1000">
                <a:latin typeface="Times New Roman" panose="02020603050405020304" pitchFamily="18" charset="0"/>
                <a:cs typeface="Times New Roman" panose="02020603050405020304" pitchFamily="18" charset="0"/>
                <a:sym typeface="+mn-ea"/>
              </a:rPr>
              <a:t>]. </a:t>
            </a:r>
          </a:p>
        </p:txBody>
      </p:sp>
      <p:pic>
        <p:nvPicPr>
          <p:cNvPr id="5" name="Picture 4"/>
          <p:cNvPicPr>
            <a:picLocks noChangeAspect="1"/>
          </p:cNvPicPr>
          <p:nvPr/>
        </p:nvPicPr>
        <p:blipFill>
          <a:blip r:embed="rId4"/>
          <a:stretch>
            <a:fillRect/>
          </a:stretch>
        </p:blipFill>
        <p:spPr>
          <a:xfrm>
            <a:off x="2882265" y="4419600"/>
            <a:ext cx="3379470" cy="12642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olidFill>
                  <a:schemeClr val="tx1"/>
                </a:solidFill>
                <a:sym typeface="+mn-ea"/>
              </a:rPr>
              <a:t>Scalar </a:t>
            </a:r>
            <a:r>
              <a:rPr lang="en-US" sz="4000">
                <a:sym typeface="+mn-ea"/>
              </a:rPr>
              <a:t>Objects</a:t>
            </a:r>
            <a:endParaRPr lang="en-US" sz="4000">
              <a:solidFill>
                <a:srgbClr val="FF0000"/>
              </a:solidFill>
              <a:sym typeface="+mn-ea"/>
            </a:endParaRPr>
          </a:p>
        </p:txBody>
      </p:sp>
      <p:sp>
        <p:nvSpPr>
          <p:cNvPr id="3" name="Content Placeholder 2"/>
          <p:cNvSpPr>
            <a:spLocks noGrp="1"/>
          </p:cNvSpPr>
          <p:nvPr>
            <p:ph idx="1"/>
          </p:nvPr>
        </p:nvSpPr>
        <p:spPr>
          <a:xfrm>
            <a:off x="685800" y="1981200"/>
            <a:ext cx="7772400" cy="3752215"/>
          </a:xfrm>
        </p:spPr>
        <p:txBody>
          <a:bodyPr/>
          <a:lstStyle/>
          <a:p>
            <a:pPr lvl="0"/>
            <a:r>
              <a:rPr lang="en-US" sz="1750">
                <a:solidFill>
                  <a:schemeClr val="tx1"/>
                </a:solidFill>
                <a:latin typeface="Arial" panose="020B0604020202020204" pitchFamily="34" charset="0"/>
                <a:cs typeface="Arial" panose="020B0604020202020204" pitchFamily="34" charset="0"/>
              </a:rPr>
              <a:t>int</a:t>
            </a:r>
            <a:r>
              <a:rPr lang="en-US" sz="1750">
                <a:solidFill>
                  <a:schemeClr val="tx1"/>
                </a:solidFill>
              </a:rPr>
              <a:t> – represent integers, eg. </a:t>
            </a:r>
            <a:r>
              <a:rPr lang="en-US" sz="1750">
                <a:solidFill>
                  <a:schemeClr val="tx1"/>
                </a:solidFill>
                <a:latin typeface="Arial" panose="020B0604020202020204" pitchFamily="34" charset="0"/>
                <a:cs typeface="Arial" panose="020B0604020202020204" pitchFamily="34" charset="0"/>
              </a:rPr>
              <a:t>5</a:t>
            </a:r>
            <a:endParaRPr lang="en-US" sz="1750">
              <a:solidFill>
                <a:schemeClr val="tx1"/>
              </a:solidFill>
            </a:endParaRPr>
          </a:p>
          <a:p>
            <a:pPr lvl="0"/>
            <a:r>
              <a:rPr lang="en-US" sz="1750">
                <a:solidFill>
                  <a:schemeClr val="tx1"/>
                </a:solidFill>
                <a:latin typeface="Arial" panose="020B0604020202020204" pitchFamily="34" charset="0"/>
                <a:cs typeface="Arial" panose="020B0604020202020204" pitchFamily="34" charset="0"/>
              </a:rPr>
              <a:t>float </a:t>
            </a:r>
            <a:r>
              <a:rPr lang="en-US" sz="1750">
                <a:solidFill>
                  <a:schemeClr val="tx1"/>
                </a:solidFill>
              </a:rPr>
              <a:t>– represent real numbers, eg. </a:t>
            </a:r>
            <a:r>
              <a:rPr lang="en-US" sz="1750">
                <a:solidFill>
                  <a:schemeClr val="tx1"/>
                </a:solidFill>
                <a:latin typeface="Arial" panose="020B0604020202020204" pitchFamily="34" charset="0"/>
                <a:cs typeface="Arial" panose="020B0604020202020204" pitchFamily="34" charset="0"/>
              </a:rPr>
              <a:t>3.27</a:t>
            </a:r>
            <a:endParaRPr lang="en-US" sz="1750">
              <a:solidFill>
                <a:schemeClr val="tx1"/>
              </a:solidFill>
            </a:endParaRPr>
          </a:p>
          <a:p>
            <a:pPr lvl="0"/>
            <a:r>
              <a:rPr lang="en-US" sz="1750">
                <a:solidFill>
                  <a:schemeClr val="tx1"/>
                </a:solidFill>
                <a:latin typeface="Arial" panose="020B0604020202020204" pitchFamily="34" charset="0"/>
                <a:cs typeface="Arial" panose="020B0604020202020204" pitchFamily="34" charset="0"/>
              </a:rPr>
              <a:t>bool </a:t>
            </a:r>
            <a:r>
              <a:rPr lang="en-US" sz="1750">
                <a:solidFill>
                  <a:schemeClr val="tx1"/>
                </a:solidFill>
              </a:rPr>
              <a:t>– represent Boolean values </a:t>
            </a:r>
            <a:r>
              <a:rPr lang="en-US" sz="1750">
                <a:solidFill>
                  <a:schemeClr val="tx1"/>
                </a:solidFill>
                <a:latin typeface="Arial" panose="020B0604020202020204" pitchFamily="34" charset="0"/>
                <a:cs typeface="Arial" panose="020B0604020202020204" pitchFamily="34" charset="0"/>
              </a:rPr>
              <a:t>True </a:t>
            </a:r>
            <a:r>
              <a:rPr lang="en-US" sz="1750">
                <a:solidFill>
                  <a:schemeClr val="tx1"/>
                </a:solidFill>
              </a:rPr>
              <a:t>and </a:t>
            </a:r>
            <a:r>
              <a:rPr lang="en-US" sz="1750">
                <a:solidFill>
                  <a:schemeClr val="tx1"/>
                </a:solidFill>
                <a:latin typeface="Arial" panose="020B0604020202020204" pitchFamily="34" charset="0"/>
                <a:cs typeface="Arial" panose="020B0604020202020204" pitchFamily="34" charset="0"/>
              </a:rPr>
              <a:t>False</a:t>
            </a:r>
            <a:endParaRPr lang="en-US" sz="1750">
              <a:solidFill>
                <a:schemeClr val="tx1"/>
              </a:solidFill>
            </a:endParaRPr>
          </a:p>
          <a:p>
            <a:pPr lvl="0"/>
            <a:r>
              <a:rPr lang="en-US" sz="1750">
                <a:solidFill>
                  <a:schemeClr val="tx1"/>
                </a:solidFill>
                <a:latin typeface="Arial" panose="020B0604020202020204" pitchFamily="34" charset="0"/>
                <a:cs typeface="Arial" panose="020B0604020202020204" pitchFamily="34" charset="0"/>
              </a:rPr>
              <a:t>NoneType </a:t>
            </a:r>
            <a:r>
              <a:rPr lang="en-US" sz="1750">
                <a:solidFill>
                  <a:schemeClr val="tx1"/>
                </a:solidFill>
              </a:rPr>
              <a:t>– special and has one value, </a:t>
            </a:r>
            <a:r>
              <a:rPr lang="en-US" sz="1750">
                <a:solidFill>
                  <a:schemeClr val="tx1"/>
                </a:solidFill>
                <a:latin typeface="Arial" panose="020B0604020202020204" pitchFamily="34" charset="0"/>
                <a:cs typeface="Arial" panose="020B0604020202020204" pitchFamily="34" charset="0"/>
              </a:rPr>
              <a:t>None</a:t>
            </a:r>
            <a:endParaRPr lang="en-US" sz="1750">
              <a:solidFill>
                <a:schemeClr val="tx1"/>
              </a:solidFill>
            </a:endParaRPr>
          </a:p>
          <a:p>
            <a:pPr lvl="0"/>
            <a:endParaRPr lang="en-US" sz="1750">
              <a:solidFill>
                <a:schemeClr val="tx1"/>
              </a:solidFill>
            </a:endParaRPr>
          </a:p>
          <a:p>
            <a:pPr lvl="0"/>
            <a:r>
              <a:rPr lang="en-US" sz="1750">
                <a:solidFill>
                  <a:schemeClr val="tx1"/>
                </a:solidFill>
              </a:rPr>
              <a:t>can use </a:t>
            </a:r>
            <a:r>
              <a:rPr lang="en-US" sz="1750">
                <a:solidFill>
                  <a:schemeClr val="tx1"/>
                </a:solidFill>
                <a:latin typeface="Arial" panose="020B0604020202020204" pitchFamily="34" charset="0"/>
                <a:cs typeface="Arial" panose="020B0604020202020204" pitchFamily="34" charset="0"/>
              </a:rPr>
              <a:t>type()</a:t>
            </a:r>
            <a:r>
              <a:rPr lang="en-US" sz="1750">
                <a:solidFill>
                  <a:schemeClr val="tx1"/>
                </a:solidFill>
              </a:rPr>
              <a:t> to see the type of an object</a:t>
            </a:r>
          </a:p>
          <a:p>
            <a:pPr lvl="0"/>
            <a:r>
              <a:rPr lang="en-US" sz="1750">
                <a:solidFill>
                  <a:schemeClr val="tx1"/>
                </a:solidFill>
              </a:rPr>
              <a:t>can convert object of one type to another</a:t>
            </a:r>
          </a:p>
          <a:p>
            <a:pPr lvl="1"/>
            <a:r>
              <a:rPr lang="en-US" sz="1750">
                <a:solidFill>
                  <a:schemeClr val="tx1"/>
                </a:solidFill>
                <a:latin typeface="Arial" panose="020B0604020202020204" pitchFamily="34" charset="0"/>
                <a:cs typeface="Arial" panose="020B0604020202020204" pitchFamily="34" charset="0"/>
              </a:rPr>
              <a:t>float(3)</a:t>
            </a:r>
            <a:r>
              <a:rPr lang="en-US" sz="1530">
                <a:solidFill>
                  <a:schemeClr val="tx1"/>
                </a:solidFill>
              </a:rPr>
              <a:t> converts integer </a:t>
            </a:r>
            <a:r>
              <a:rPr lang="en-US" sz="1750">
                <a:solidFill>
                  <a:schemeClr val="tx1"/>
                </a:solidFill>
                <a:latin typeface="Arial" panose="020B0604020202020204" pitchFamily="34" charset="0"/>
                <a:cs typeface="Arial" panose="020B0604020202020204" pitchFamily="34" charset="0"/>
              </a:rPr>
              <a:t>3</a:t>
            </a:r>
            <a:r>
              <a:rPr lang="en-US" sz="1530">
                <a:solidFill>
                  <a:schemeClr val="tx1"/>
                </a:solidFill>
              </a:rPr>
              <a:t> to float </a:t>
            </a:r>
            <a:r>
              <a:rPr lang="en-US" sz="1750">
                <a:solidFill>
                  <a:schemeClr val="tx1"/>
                </a:solidFill>
                <a:latin typeface="Arial" panose="020B0604020202020204" pitchFamily="34" charset="0"/>
                <a:cs typeface="Arial" panose="020B0604020202020204" pitchFamily="34" charset="0"/>
              </a:rPr>
              <a:t>3.0</a:t>
            </a:r>
            <a:endParaRPr lang="en-US" sz="1530">
              <a:solidFill>
                <a:schemeClr val="tx1"/>
              </a:solidFill>
            </a:endParaRPr>
          </a:p>
          <a:p>
            <a:pPr lvl="1"/>
            <a:r>
              <a:rPr lang="en-US" sz="1750">
                <a:solidFill>
                  <a:schemeClr val="tx1"/>
                </a:solidFill>
                <a:latin typeface="Arial" panose="020B0604020202020204" pitchFamily="34" charset="0"/>
                <a:cs typeface="Arial" panose="020B0604020202020204" pitchFamily="34" charset="0"/>
              </a:rPr>
              <a:t>int(3.9)</a:t>
            </a:r>
            <a:r>
              <a:rPr lang="en-US" sz="1530">
                <a:solidFill>
                  <a:schemeClr val="tx1"/>
                </a:solidFill>
              </a:rPr>
              <a:t> truncates float </a:t>
            </a:r>
            <a:r>
              <a:rPr lang="en-US" sz="1750">
                <a:solidFill>
                  <a:schemeClr val="tx1"/>
                </a:solidFill>
                <a:latin typeface="Arial" panose="020B0604020202020204" pitchFamily="34" charset="0"/>
                <a:cs typeface="Arial" panose="020B0604020202020204" pitchFamily="34" charset="0"/>
              </a:rPr>
              <a:t>3.9</a:t>
            </a:r>
            <a:r>
              <a:rPr lang="en-US" sz="1530">
                <a:solidFill>
                  <a:schemeClr val="tx1"/>
                </a:solidFill>
              </a:rPr>
              <a:t> to integer </a:t>
            </a:r>
            <a:r>
              <a:rPr lang="en-US" sz="1750">
                <a:solidFill>
                  <a:schemeClr val="tx1"/>
                </a:solidFill>
                <a:latin typeface="Arial" panose="020B0604020202020204" pitchFamily="34" charset="0"/>
                <a:cs typeface="Arial" panose="020B0604020202020204" pitchFamily="34" charset="0"/>
              </a:rPr>
              <a:t>3</a:t>
            </a:r>
            <a:endParaRPr lang="en-US" sz="1530">
              <a:solidFill>
                <a:schemeClr val="tx1"/>
              </a:solidFill>
            </a:endParaRPr>
          </a:p>
        </p:txBody>
      </p:sp>
      <p:sp>
        <p:nvSpPr>
          <p:cNvPr id="4" name="Text Box 3"/>
          <p:cNvSpPr txBox="1"/>
          <p:nvPr/>
        </p:nvSpPr>
        <p:spPr>
          <a:xfrm>
            <a:off x="685800" y="5791200"/>
            <a:ext cx="7772400" cy="245110"/>
          </a:xfrm>
          <a:prstGeom prst="rect">
            <a:avLst/>
          </a:prstGeom>
          <a:noFill/>
        </p:spPr>
        <p:txBody>
          <a:bodyPr wrap="square" rtlCol="0" anchor="t">
            <a:spAutoFit/>
          </a:bodyPr>
          <a:lstStyle/>
          <a:p>
            <a:r>
              <a:rPr lang="en-US" sz="1000">
                <a:latin typeface="Times New Roman" panose="02020603050405020304" pitchFamily="18" charset="0"/>
                <a:cs typeface="Times New Roman" panose="02020603050405020304" pitchFamily="18" charset="0"/>
                <a:sym typeface="+mn-ea"/>
              </a:rPr>
              <a:t>Credit: Ana Bell, Eric Grimson,  John Guttag (2016). </a:t>
            </a:r>
            <a:r>
              <a:rPr lang="en-US" sz="1000" i="1">
                <a:latin typeface="Times New Roman" panose="02020603050405020304" pitchFamily="18" charset="0"/>
                <a:cs typeface="Times New Roman" panose="02020603050405020304" pitchFamily="18" charset="0"/>
                <a:sym typeface="+mn-ea"/>
              </a:rPr>
              <a:t>Introduction to Computer Science and Programming in Python</a:t>
            </a:r>
            <a:r>
              <a:rPr lang="en-US" sz="1000">
                <a:latin typeface="Times New Roman" panose="02020603050405020304" pitchFamily="18" charset="0"/>
                <a:cs typeface="Times New Roman" panose="02020603050405020304" pitchFamily="18" charset="0"/>
                <a:sym typeface="+mn-ea"/>
              </a:rPr>
              <a:t> [</a:t>
            </a:r>
            <a:r>
              <a:rPr lang="en-US" sz="1000">
                <a:latin typeface="Times New Roman" panose="02020603050405020304" pitchFamily="18" charset="0"/>
                <a:cs typeface="Times New Roman" panose="02020603050405020304" pitchFamily="18" charset="0"/>
                <a:sym typeface="+mn-ea"/>
                <a:hlinkClick r:id="rId3" action="ppaction://hlinkfile"/>
              </a:rPr>
              <a:t>PowerPoint slides</a:t>
            </a:r>
            <a:r>
              <a:rPr lang="en-US" sz="1000">
                <a:latin typeface="Times New Roman" panose="02020603050405020304" pitchFamily="18" charset="0"/>
                <a:cs typeface="Times New Roman" panose="02020603050405020304" pitchFamily="18" charset="0"/>
                <a:sym typeface="+mn-ea"/>
              </a:rPr>
              <a:t>]. </a:t>
            </a:r>
          </a:p>
        </p:txBody>
      </p:sp>
      <p:pic>
        <p:nvPicPr>
          <p:cNvPr id="7" name="Picture 6"/>
          <p:cNvPicPr>
            <a:picLocks noChangeAspect="1"/>
          </p:cNvPicPr>
          <p:nvPr/>
        </p:nvPicPr>
        <p:blipFill>
          <a:blip r:embed="rId4"/>
          <a:stretch>
            <a:fillRect/>
          </a:stretch>
        </p:blipFill>
        <p:spPr>
          <a:xfrm>
            <a:off x="6553200" y="1532890"/>
            <a:ext cx="1418590" cy="2277110"/>
          </a:xfrm>
          <a:prstGeom prst="rect">
            <a:avLst/>
          </a:prstGeom>
        </p:spPr>
      </p:pic>
      <p:pic>
        <p:nvPicPr>
          <p:cNvPr id="8" name="Picture 7"/>
          <p:cNvPicPr>
            <a:picLocks noChangeAspect="1"/>
          </p:cNvPicPr>
          <p:nvPr/>
        </p:nvPicPr>
        <p:blipFill>
          <a:blip r:embed="rId5"/>
          <a:stretch>
            <a:fillRect/>
          </a:stretch>
        </p:blipFill>
        <p:spPr>
          <a:xfrm>
            <a:off x="6328410" y="3810000"/>
            <a:ext cx="1730375" cy="16808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Printing to Console</a:t>
            </a:r>
          </a:p>
        </p:txBody>
      </p:sp>
      <p:sp>
        <p:nvSpPr>
          <p:cNvPr id="3" name="Content Placeholder 2"/>
          <p:cNvSpPr>
            <a:spLocks noGrp="1"/>
          </p:cNvSpPr>
          <p:nvPr>
            <p:ph idx="1"/>
          </p:nvPr>
        </p:nvSpPr>
        <p:spPr>
          <a:xfrm>
            <a:off x="685800" y="1981200"/>
            <a:ext cx="7772400" cy="3752215"/>
          </a:xfrm>
        </p:spPr>
        <p:txBody>
          <a:bodyPr/>
          <a:lstStyle/>
          <a:p>
            <a:pPr lvl="0"/>
            <a:r>
              <a:rPr lang="en-US" sz="1750">
                <a:solidFill>
                  <a:schemeClr val="tx1"/>
                </a:solidFill>
              </a:rPr>
              <a:t>to show output from code to a user, use </a:t>
            </a:r>
            <a:r>
              <a:rPr lang="en-US" sz="1750">
                <a:solidFill>
                  <a:schemeClr val="tx1"/>
                </a:solidFill>
                <a:latin typeface="Arial" panose="020B0604020202020204" pitchFamily="34" charset="0"/>
                <a:cs typeface="Arial" panose="020B0604020202020204" pitchFamily="34" charset="0"/>
              </a:rPr>
              <a:t>print </a:t>
            </a:r>
            <a:r>
              <a:rPr lang="en-US" sz="1750">
                <a:solidFill>
                  <a:schemeClr val="tx1"/>
                </a:solidFill>
              </a:rPr>
              <a:t>command</a:t>
            </a:r>
          </a:p>
          <a:p>
            <a:pPr lvl="0"/>
            <a:endParaRPr lang="en-US" sz="1530">
              <a:solidFill>
                <a:schemeClr val="tx1"/>
              </a:solidFill>
            </a:endParaRP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4"/>
          <p:cNvPicPr>
            <a:picLocks noChangeAspect="1"/>
          </p:cNvPicPr>
          <p:nvPr/>
        </p:nvPicPr>
        <p:blipFill>
          <a:blip r:embed="rId4"/>
          <a:stretch>
            <a:fillRect/>
          </a:stretch>
        </p:blipFill>
        <p:spPr>
          <a:xfrm>
            <a:off x="3048000" y="2514600"/>
            <a:ext cx="1730375" cy="1174750"/>
          </a:xfrm>
          <a:prstGeom prst="rect">
            <a:avLst/>
          </a:prstGeom>
        </p:spPr>
      </p:pic>
      <p:pic>
        <p:nvPicPr>
          <p:cNvPr id="6" name="Picture 5"/>
          <p:cNvPicPr>
            <a:picLocks noChangeAspect="1"/>
          </p:cNvPicPr>
          <p:nvPr/>
        </p:nvPicPr>
        <p:blipFill>
          <a:blip r:embed="rId5"/>
          <a:stretch>
            <a:fillRect/>
          </a:stretch>
        </p:blipFill>
        <p:spPr>
          <a:xfrm>
            <a:off x="3124200" y="3962400"/>
            <a:ext cx="1824355" cy="1193165"/>
          </a:xfrm>
          <a:prstGeom prst="rect">
            <a:avLst/>
          </a:prstGeom>
        </p:spPr>
      </p:pic>
      <p:pic>
        <p:nvPicPr>
          <p:cNvPr id="9" name="Picture 8"/>
          <p:cNvPicPr>
            <a:picLocks noChangeAspect="1"/>
          </p:cNvPicPr>
          <p:nvPr/>
        </p:nvPicPr>
        <p:blipFill>
          <a:blip r:embed="rId6"/>
          <a:stretch>
            <a:fillRect/>
          </a:stretch>
        </p:blipFill>
        <p:spPr>
          <a:xfrm>
            <a:off x="914400" y="2708910"/>
            <a:ext cx="2168525" cy="786765"/>
          </a:xfrm>
          <a:prstGeom prst="rect">
            <a:avLst/>
          </a:prstGeom>
        </p:spPr>
      </p:pic>
      <p:pic>
        <p:nvPicPr>
          <p:cNvPr id="11" name="Picture 10"/>
          <p:cNvPicPr>
            <a:picLocks noChangeAspect="1"/>
          </p:cNvPicPr>
          <p:nvPr/>
        </p:nvPicPr>
        <p:blipFill>
          <a:blip r:embed="rId7"/>
          <a:stretch>
            <a:fillRect/>
          </a:stretch>
        </p:blipFill>
        <p:spPr>
          <a:xfrm>
            <a:off x="4876800" y="2409825"/>
            <a:ext cx="2480945" cy="27241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Expressions</a:t>
            </a:r>
          </a:p>
        </p:txBody>
      </p:sp>
      <p:sp>
        <p:nvSpPr>
          <p:cNvPr id="3" name="Content Placeholder 2"/>
          <p:cNvSpPr>
            <a:spLocks noGrp="1"/>
          </p:cNvSpPr>
          <p:nvPr>
            <p:ph idx="1"/>
          </p:nvPr>
        </p:nvSpPr>
        <p:spPr>
          <a:xfrm>
            <a:off x="685800" y="1981200"/>
            <a:ext cx="7772400" cy="3752215"/>
          </a:xfrm>
        </p:spPr>
        <p:txBody>
          <a:bodyPr/>
          <a:lstStyle/>
          <a:p>
            <a:pPr lvl="0"/>
            <a:r>
              <a:rPr lang="en-US" sz="1750" b="1">
                <a:solidFill>
                  <a:schemeClr val="tx1"/>
                </a:solidFill>
              </a:rPr>
              <a:t>combine objects and operators</a:t>
            </a:r>
            <a:r>
              <a:rPr lang="en-US" sz="1750">
                <a:solidFill>
                  <a:schemeClr val="tx1"/>
                </a:solidFill>
              </a:rPr>
              <a:t> to form expressions</a:t>
            </a:r>
          </a:p>
          <a:p>
            <a:pPr lvl="0"/>
            <a:r>
              <a:rPr lang="en-US" sz="1750">
                <a:solidFill>
                  <a:schemeClr val="tx1"/>
                </a:solidFill>
              </a:rPr>
              <a:t>an expression has a </a:t>
            </a:r>
            <a:r>
              <a:rPr lang="en-US" sz="1750" b="1">
                <a:solidFill>
                  <a:schemeClr val="tx1"/>
                </a:solidFill>
              </a:rPr>
              <a:t>value</a:t>
            </a:r>
            <a:r>
              <a:rPr lang="en-US" sz="1750">
                <a:solidFill>
                  <a:schemeClr val="tx1"/>
                </a:solidFill>
              </a:rPr>
              <a:t>, which has a </a:t>
            </a:r>
            <a:r>
              <a:rPr lang="en-US" sz="1750" b="1">
                <a:solidFill>
                  <a:schemeClr val="tx1"/>
                </a:solidFill>
              </a:rPr>
              <a:t>type</a:t>
            </a:r>
          </a:p>
          <a:p>
            <a:pPr lvl="0"/>
            <a:r>
              <a:rPr lang="en-US" sz="1750" b="1">
                <a:solidFill>
                  <a:schemeClr val="tx1"/>
                </a:solidFill>
              </a:rPr>
              <a:t> syntax </a:t>
            </a:r>
            <a:r>
              <a:rPr lang="en-US" sz="1750">
                <a:solidFill>
                  <a:schemeClr val="tx1"/>
                </a:solidFill>
              </a:rPr>
              <a:t>for a simple expression</a:t>
            </a:r>
          </a:p>
          <a:p>
            <a:pPr marL="457200" lvl="1" indent="0">
              <a:buNone/>
            </a:pPr>
            <a:r>
              <a:rPr lang="en-US" sz="1750">
                <a:solidFill>
                  <a:schemeClr val="tx1"/>
                </a:solidFill>
                <a:latin typeface="Arial" panose="020B0604020202020204" pitchFamily="34" charset="0"/>
                <a:cs typeface="Arial" panose="020B0604020202020204" pitchFamily="34" charset="0"/>
              </a:rPr>
              <a:t>&lt;object&gt; &lt;operator&gt; &lt;object&gt;</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Operations on </a:t>
            </a:r>
            <a:r>
              <a:rPr lang="en-US" sz="4000">
                <a:latin typeface="Arial" panose="020B0604020202020204" pitchFamily="34" charset="0"/>
                <a:cs typeface="Arial" panose="020B0604020202020204" pitchFamily="34" charset="0"/>
                <a:sym typeface="+mn-ea"/>
              </a:rPr>
              <a:t>ints </a:t>
            </a:r>
            <a:r>
              <a:rPr lang="en-US" sz="4000">
                <a:sym typeface="+mn-ea"/>
              </a:rPr>
              <a:t>and </a:t>
            </a:r>
            <a:r>
              <a:rPr lang="en-US" sz="4000">
                <a:latin typeface="Arial" panose="020B0604020202020204" pitchFamily="34" charset="0"/>
                <a:cs typeface="Arial" panose="020B0604020202020204" pitchFamily="34" charset="0"/>
                <a:sym typeface="+mn-ea"/>
              </a:rPr>
              <a:t>floats</a:t>
            </a:r>
          </a:p>
        </p:txBody>
      </p:sp>
      <p:sp>
        <p:nvSpPr>
          <p:cNvPr id="3" name="Content Placeholder 2"/>
          <p:cNvSpPr>
            <a:spLocks noGrp="1"/>
          </p:cNvSpPr>
          <p:nvPr>
            <p:ph idx="1"/>
          </p:nvPr>
        </p:nvSpPr>
        <p:spPr>
          <a:xfrm>
            <a:off x="685800" y="1981200"/>
            <a:ext cx="7772400" cy="3752215"/>
          </a:xfrm>
        </p:spPr>
        <p:txBody>
          <a:bodyPr/>
          <a:lstStyle/>
          <a:p>
            <a:pPr lvl="0"/>
            <a:r>
              <a:rPr lang="en-US" sz="1750" b="1">
                <a:solidFill>
                  <a:schemeClr val="tx1"/>
                </a:solidFill>
              </a:rPr>
              <a:t> syntax </a:t>
            </a:r>
            <a:r>
              <a:rPr lang="en-US" sz="1750">
                <a:solidFill>
                  <a:schemeClr val="tx1"/>
                </a:solidFill>
              </a:rPr>
              <a:t>for a simple expression</a:t>
            </a:r>
          </a:p>
          <a:p>
            <a:pPr marL="457200" lvl="1" indent="0">
              <a:buNone/>
            </a:pPr>
            <a:r>
              <a:rPr lang="en-US" sz="1750">
                <a:solidFill>
                  <a:schemeClr val="tx1"/>
                </a:solidFill>
                <a:latin typeface="Arial" panose="020B0604020202020204" pitchFamily="34" charset="0"/>
                <a:cs typeface="Arial" panose="020B0604020202020204" pitchFamily="34" charset="0"/>
              </a:rPr>
              <a:t>&lt;object&gt; &lt;operator&gt; &lt;object&gt;</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4"/>
          <p:cNvPicPr>
            <a:picLocks noChangeAspect="1"/>
          </p:cNvPicPr>
          <p:nvPr/>
        </p:nvPicPr>
        <p:blipFill>
          <a:blip r:embed="rId4"/>
          <a:stretch>
            <a:fillRect/>
          </a:stretch>
        </p:blipFill>
        <p:spPr>
          <a:xfrm>
            <a:off x="762000" y="2743200"/>
            <a:ext cx="5313045" cy="2937510"/>
          </a:xfrm>
          <a:prstGeom prst="rect">
            <a:avLst/>
          </a:prstGeom>
        </p:spPr>
      </p:pic>
      <p:pic>
        <p:nvPicPr>
          <p:cNvPr id="6" name="Picture 5"/>
          <p:cNvPicPr>
            <a:picLocks noChangeAspect="1"/>
          </p:cNvPicPr>
          <p:nvPr/>
        </p:nvPicPr>
        <p:blipFill>
          <a:blip r:embed="rId5"/>
          <a:stretch>
            <a:fillRect/>
          </a:stretch>
        </p:blipFill>
        <p:spPr>
          <a:xfrm>
            <a:off x="6075045" y="2590800"/>
            <a:ext cx="1428115" cy="1421130"/>
          </a:xfrm>
          <a:prstGeom prst="rect">
            <a:avLst/>
          </a:prstGeom>
        </p:spPr>
      </p:pic>
      <p:pic>
        <p:nvPicPr>
          <p:cNvPr id="7" name="Picture 6"/>
          <p:cNvPicPr>
            <a:picLocks noChangeAspect="1"/>
          </p:cNvPicPr>
          <p:nvPr/>
        </p:nvPicPr>
        <p:blipFill>
          <a:blip r:embed="rId6"/>
          <a:stretch>
            <a:fillRect/>
          </a:stretch>
        </p:blipFill>
        <p:spPr>
          <a:xfrm>
            <a:off x="7620000" y="2513965"/>
            <a:ext cx="1327785" cy="1497965"/>
          </a:xfrm>
          <a:prstGeom prst="rect">
            <a:avLst/>
          </a:prstGeom>
        </p:spPr>
      </p:pic>
      <p:pic>
        <p:nvPicPr>
          <p:cNvPr id="8" name="Picture 7"/>
          <p:cNvPicPr>
            <a:picLocks noChangeAspect="1"/>
          </p:cNvPicPr>
          <p:nvPr/>
        </p:nvPicPr>
        <p:blipFill>
          <a:blip r:embed="rId7"/>
          <a:stretch>
            <a:fillRect/>
          </a:stretch>
        </p:blipFill>
        <p:spPr>
          <a:xfrm>
            <a:off x="5334000" y="4434840"/>
            <a:ext cx="1811020" cy="1245870"/>
          </a:xfrm>
          <a:prstGeom prst="rect">
            <a:avLst/>
          </a:prstGeom>
        </p:spPr>
      </p:pic>
      <p:pic>
        <p:nvPicPr>
          <p:cNvPr id="9" name="Picture 8"/>
          <p:cNvPicPr>
            <a:picLocks noChangeAspect="1"/>
          </p:cNvPicPr>
          <p:nvPr/>
        </p:nvPicPr>
        <p:blipFill>
          <a:blip r:embed="rId8"/>
          <a:stretch>
            <a:fillRect/>
          </a:stretch>
        </p:blipFill>
        <p:spPr>
          <a:xfrm>
            <a:off x="7382510" y="4419600"/>
            <a:ext cx="1248410" cy="10820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Simple Operations</a:t>
            </a:r>
          </a:p>
        </p:txBody>
      </p:sp>
      <p:sp>
        <p:nvSpPr>
          <p:cNvPr id="3" name="Content Placeholder 2"/>
          <p:cNvSpPr>
            <a:spLocks noGrp="1"/>
          </p:cNvSpPr>
          <p:nvPr>
            <p:ph idx="1"/>
          </p:nvPr>
        </p:nvSpPr>
        <p:spPr>
          <a:xfrm>
            <a:off x="685800" y="1981200"/>
            <a:ext cx="7772400" cy="3752215"/>
          </a:xfrm>
        </p:spPr>
        <p:txBody>
          <a:bodyPr/>
          <a:lstStyle/>
          <a:p>
            <a:pPr lvl="0"/>
            <a:r>
              <a:rPr lang="en-US" sz="1750">
                <a:solidFill>
                  <a:schemeClr val="tx1"/>
                </a:solidFill>
              </a:rPr>
              <a:t>parentheses used to tell Python to do these operations first</a:t>
            </a:r>
          </a:p>
          <a:p>
            <a:pPr lvl="0"/>
            <a:r>
              <a:rPr lang="en-US" sz="1750">
                <a:solidFill>
                  <a:schemeClr val="tx1"/>
                </a:solidFill>
              </a:rPr>
              <a:t>operator precedence without parentheses</a:t>
            </a:r>
          </a:p>
          <a:p>
            <a:pPr lvl="1"/>
            <a:r>
              <a:rPr lang="en-US" sz="1530">
                <a:solidFill>
                  <a:schemeClr val="tx1"/>
                </a:solidFill>
              </a:rPr>
              <a:t>**</a:t>
            </a:r>
          </a:p>
          <a:p>
            <a:pPr lvl="1"/>
            <a:r>
              <a:rPr lang="en-US" sz="1530">
                <a:solidFill>
                  <a:schemeClr val="tx1"/>
                </a:solidFill>
              </a:rPr>
              <a:t>*</a:t>
            </a:r>
          </a:p>
          <a:p>
            <a:pPr lvl="1"/>
            <a:r>
              <a:rPr lang="en-US" sz="1530">
                <a:solidFill>
                  <a:schemeClr val="tx1"/>
                </a:solidFill>
              </a:rPr>
              <a:t>/</a:t>
            </a:r>
          </a:p>
          <a:p>
            <a:pPr lvl="1"/>
            <a:r>
              <a:rPr lang="en-US" sz="1530">
                <a:solidFill>
                  <a:schemeClr val="tx1"/>
                </a:solidFill>
              </a:rPr>
              <a:t>+ and - executed left to right, as appear in expression</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11" name="Picture 10"/>
          <p:cNvPicPr>
            <a:picLocks noChangeAspect="1"/>
          </p:cNvPicPr>
          <p:nvPr/>
        </p:nvPicPr>
        <p:blipFill>
          <a:blip r:embed="rId4"/>
          <a:stretch>
            <a:fillRect/>
          </a:stretch>
        </p:blipFill>
        <p:spPr>
          <a:xfrm>
            <a:off x="6400800" y="1981200"/>
            <a:ext cx="1326515" cy="19094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What is programming?</a:t>
            </a:r>
          </a:p>
        </p:txBody>
      </p:sp>
      <p:sp>
        <p:nvSpPr>
          <p:cNvPr id="3" name="Content Placeholder 2"/>
          <p:cNvSpPr>
            <a:spLocks noGrp="1"/>
          </p:cNvSpPr>
          <p:nvPr>
            <p:ph idx="1"/>
          </p:nvPr>
        </p:nvSpPr>
        <p:spPr/>
        <p:txBody>
          <a:bodyPr/>
          <a:lstStyle/>
          <a:p>
            <a:pPr algn="just"/>
            <a:r>
              <a:rPr lang="en-US" sz="1800"/>
              <a:t>Process of designing, writing, and maintaining code</a:t>
            </a:r>
          </a:p>
          <a:p>
            <a:pPr algn="just"/>
            <a:r>
              <a:rPr lang="en-US" sz="1800"/>
              <a:t>Set of instructions for a computer, written using programming languages</a:t>
            </a:r>
          </a:p>
          <a:p>
            <a:pPr algn="just"/>
            <a:r>
              <a:rPr lang="en-US" sz="1800"/>
              <a:t>Primary purpose: solve problems and create software</a:t>
            </a:r>
          </a:p>
          <a:p>
            <a:pPr algn="just"/>
            <a:r>
              <a:rPr lang="en-US" sz="1800"/>
              <a:t>Automate tasks, process data, develop systems</a:t>
            </a:r>
          </a:p>
          <a:p>
            <a:pPr algn="just"/>
            <a:r>
              <a:rPr lang="en-US" sz="1800"/>
              <a:t>Communicate with computers</a:t>
            </a:r>
          </a:p>
          <a:p>
            <a:pPr algn="just"/>
            <a:r>
              <a:rPr lang="en-US" sz="1800"/>
              <a:t>Create efficient solutions</a:t>
            </a:r>
          </a:p>
          <a:p>
            <a:pPr algn="just"/>
            <a:r>
              <a:rPr lang="en-US" sz="1800"/>
              <a:t>...</a:t>
            </a:r>
          </a:p>
        </p:txBody>
      </p:sp>
      <p:pic>
        <p:nvPicPr>
          <p:cNvPr id="4" name="Picture 3"/>
          <p:cNvPicPr>
            <a:picLocks noChangeAspect="1"/>
          </p:cNvPicPr>
          <p:nvPr/>
        </p:nvPicPr>
        <p:blipFill>
          <a:blip r:embed="rId3"/>
          <a:stretch>
            <a:fillRect/>
          </a:stretch>
        </p:blipFill>
        <p:spPr>
          <a:xfrm>
            <a:off x="4191000" y="3505200"/>
            <a:ext cx="3647440" cy="1884680"/>
          </a:xfrm>
          <a:prstGeom prst="rect">
            <a:avLst/>
          </a:prstGeom>
        </p:spPr>
      </p:pic>
      <p:sp>
        <p:nvSpPr>
          <p:cNvPr id="5" name="Text Box 4"/>
          <p:cNvSpPr txBox="1"/>
          <p:nvPr/>
        </p:nvSpPr>
        <p:spPr>
          <a:xfrm>
            <a:off x="4163060" y="5486400"/>
            <a:ext cx="3703320" cy="213995"/>
          </a:xfrm>
          <a:prstGeom prst="rect">
            <a:avLst/>
          </a:prstGeom>
          <a:noFill/>
        </p:spPr>
        <p:txBody>
          <a:bodyPr wrap="square" rtlCol="0" anchor="t">
            <a:spAutoFit/>
          </a:bodyPr>
          <a:lstStyle/>
          <a:p>
            <a:pPr algn="ctr"/>
            <a:r>
              <a:rPr lang="en-US" sz="800">
                <a:latin typeface="Times New Roman" panose="02020603050405020304" pitchFamily="18" charset="0"/>
                <a:cs typeface="Times New Roman" panose="02020603050405020304" pitchFamily="18" charset="0"/>
              </a:rPr>
              <a:t>https://www.codecademy.com/resources/blog/programming-languages/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Binding Variables and Values</a:t>
            </a:r>
          </a:p>
        </p:txBody>
      </p:sp>
      <p:sp>
        <p:nvSpPr>
          <p:cNvPr id="3" name="Content Placeholder 2"/>
          <p:cNvSpPr>
            <a:spLocks noGrp="1"/>
          </p:cNvSpPr>
          <p:nvPr>
            <p:ph idx="1"/>
          </p:nvPr>
        </p:nvSpPr>
        <p:spPr>
          <a:xfrm>
            <a:off x="685800" y="1981200"/>
            <a:ext cx="7772400" cy="3752215"/>
          </a:xfrm>
        </p:spPr>
        <p:txBody>
          <a:bodyPr/>
          <a:lstStyle/>
          <a:p>
            <a:pPr lvl="0"/>
            <a:r>
              <a:rPr lang="en-US" sz="1530">
                <a:solidFill>
                  <a:schemeClr val="tx1"/>
                </a:solidFill>
              </a:rPr>
              <a:t>equal sign is an </a:t>
            </a:r>
            <a:r>
              <a:rPr lang="en-US" sz="1530" b="1">
                <a:solidFill>
                  <a:schemeClr val="tx1"/>
                </a:solidFill>
              </a:rPr>
              <a:t>assignment </a:t>
            </a:r>
            <a:r>
              <a:rPr lang="en-US" sz="1530">
                <a:solidFill>
                  <a:schemeClr val="tx1"/>
                </a:solidFill>
              </a:rPr>
              <a:t>of a value to a variable name</a:t>
            </a: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r>
              <a:rPr lang="en-US" sz="1530">
                <a:solidFill>
                  <a:schemeClr val="tx1"/>
                </a:solidFill>
              </a:rPr>
              <a:t>value stored in computer memory</a:t>
            </a:r>
          </a:p>
          <a:p>
            <a:pPr lvl="0"/>
            <a:r>
              <a:rPr lang="en-US" sz="1530">
                <a:solidFill>
                  <a:schemeClr val="tx1"/>
                </a:solidFill>
              </a:rPr>
              <a:t>an assignment binds name to value</a:t>
            </a:r>
          </a:p>
          <a:p>
            <a:pPr lvl="0"/>
            <a:r>
              <a:rPr lang="en-US" sz="1530">
                <a:solidFill>
                  <a:schemeClr val="tx1"/>
                </a:solidFill>
              </a:rPr>
              <a:t>retrieve value associated with name or variable by invoking the name, by typing </a:t>
            </a:r>
            <a:r>
              <a:rPr lang="en-US" sz="1750">
                <a:solidFill>
                  <a:schemeClr val="tx1"/>
                </a:solidFill>
                <a:latin typeface="Arial" panose="020B0604020202020204" pitchFamily="34" charset="0"/>
                <a:cs typeface="Arial" panose="020B0604020202020204" pitchFamily="34" charset="0"/>
              </a:rPr>
              <a:t>pi</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4"/>
          <p:cNvPicPr>
            <a:picLocks noChangeAspect="1"/>
          </p:cNvPicPr>
          <p:nvPr/>
        </p:nvPicPr>
        <p:blipFill>
          <a:blip r:embed="rId4"/>
          <a:stretch>
            <a:fillRect/>
          </a:stretch>
        </p:blipFill>
        <p:spPr>
          <a:xfrm>
            <a:off x="1219200" y="2362200"/>
            <a:ext cx="2989580" cy="1301115"/>
          </a:xfrm>
          <a:prstGeom prst="rect">
            <a:avLst/>
          </a:prstGeom>
        </p:spPr>
      </p:pic>
      <p:grpSp>
        <p:nvGrpSpPr>
          <p:cNvPr id="14" name="Group 13"/>
          <p:cNvGrpSpPr/>
          <p:nvPr/>
        </p:nvGrpSpPr>
        <p:grpSpPr>
          <a:xfrm>
            <a:off x="4876800" y="2286000"/>
            <a:ext cx="3554730" cy="2054860"/>
            <a:chOff x="15000" y="2640"/>
            <a:chExt cx="5598" cy="3236"/>
          </a:xfrm>
        </p:grpSpPr>
        <p:pic>
          <p:nvPicPr>
            <p:cNvPr id="15" name="Picture 14"/>
            <p:cNvPicPr>
              <a:picLocks noChangeAspect="1"/>
            </p:cNvPicPr>
            <p:nvPr/>
          </p:nvPicPr>
          <p:blipFill>
            <a:blip r:embed="rId5"/>
            <a:stretch>
              <a:fillRect/>
            </a:stretch>
          </p:blipFill>
          <p:spPr>
            <a:xfrm>
              <a:off x="15000" y="4320"/>
              <a:ext cx="5011" cy="1557"/>
            </a:xfrm>
            <a:prstGeom prst="rect">
              <a:avLst/>
            </a:prstGeom>
          </p:spPr>
        </p:pic>
        <p:pic>
          <p:nvPicPr>
            <p:cNvPr id="16" name="Picture 15"/>
            <p:cNvPicPr>
              <a:picLocks noChangeAspect="1"/>
            </p:cNvPicPr>
            <p:nvPr/>
          </p:nvPicPr>
          <p:blipFill>
            <a:blip r:embed="rId6"/>
            <a:stretch>
              <a:fillRect/>
            </a:stretch>
          </p:blipFill>
          <p:spPr>
            <a:xfrm>
              <a:off x="15000" y="2640"/>
              <a:ext cx="3205" cy="1144"/>
            </a:xfrm>
            <a:prstGeom prst="rect">
              <a:avLst/>
            </a:prstGeom>
          </p:spPr>
        </p:pic>
        <p:pic>
          <p:nvPicPr>
            <p:cNvPr id="17" name="Picture 16"/>
            <p:cNvPicPr>
              <a:picLocks noChangeAspect="1"/>
            </p:cNvPicPr>
            <p:nvPr/>
          </p:nvPicPr>
          <p:blipFill>
            <a:blip r:embed="rId7"/>
            <a:stretch>
              <a:fillRect/>
            </a:stretch>
          </p:blipFill>
          <p:spPr>
            <a:xfrm>
              <a:off x="18360" y="2655"/>
              <a:ext cx="2239" cy="1193"/>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Binding Variables and Values</a:t>
            </a:r>
          </a:p>
        </p:txBody>
      </p:sp>
      <p:pic>
        <p:nvPicPr>
          <p:cNvPr id="10" name="Picture 9"/>
          <p:cNvPicPr>
            <a:picLocks noChangeAspect="1"/>
          </p:cNvPicPr>
          <p:nvPr/>
        </p:nvPicPr>
        <p:blipFill>
          <a:blip r:embed="rId3"/>
          <a:stretch>
            <a:fillRect/>
          </a:stretch>
        </p:blipFill>
        <p:spPr>
          <a:xfrm>
            <a:off x="397510" y="1752600"/>
            <a:ext cx="6312535" cy="2089150"/>
          </a:xfrm>
          <a:prstGeom prst="rect">
            <a:avLst/>
          </a:prstGeom>
        </p:spPr>
      </p:pic>
      <p:sp>
        <p:nvSpPr>
          <p:cNvPr id="11" name="Text Box 10"/>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https://www.w3schools.com/python/gloss_python_variable_names.asp</a:t>
            </a:r>
          </a:p>
        </p:txBody>
      </p:sp>
      <p:pic>
        <p:nvPicPr>
          <p:cNvPr id="12" name="Picture 11"/>
          <p:cNvPicPr>
            <a:picLocks noChangeAspect="1"/>
          </p:cNvPicPr>
          <p:nvPr/>
        </p:nvPicPr>
        <p:blipFill>
          <a:blip r:embed="rId4"/>
          <a:stretch>
            <a:fillRect/>
          </a:stretch>
        </p:blipFill>
        <p:spPr>
          <a:xfrm>
            <a:off x="6710045" y="1752600"/>
            <a:ext cx="2205355" cy="3128645"/>
          </a:xfrm>
          <a:prstGeom prst="rect">
            <a:avLst/>
          </a:prstGeom>
        </p:spPr>
      </p:pic>
      <p:pic>
        <p:nvPicPr>
          <p:cNvPr id="18" name="Picture 17"/>
          <p:cNvPicPr>
            <a:picLocks noChangeAspect="1"/>
          </p:cNvPicPr>
          <p:nvPr/>
        </p:nvPicPr>
        <p:blipFill>
          <a:blip r:embed="rId5"/>
          <a:stretch>
            <a:fillRect/>
          </a:stretch>
        </p:blipFill>
        <p:spPr>
          <a:xfrm>
            <a:off x="609600" y="4038600"/>
            <a:ext cx="2160270" cy="12547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Abstracting Expressions</a:t>
            </a:r>
          </a:p>
        </p:txBody>
      </p:sp>
      <p:sp>
        <p:nvSpPr>
          <p:cNvPr id="3" name="Content Placeholder 2"/>
          <p:cNvSpPr>
            <a:spLocks noGrp="1"/>
          </p:cNvSpPr>
          <p:nvPr>
            <p:ph idx="1"/>
          </p:nvPr>
        </p:nvSpPr>
        <p:spPr>
          <a:xfrm>
            <a:off x="685800" y="1981200"/>
            <a:ext cx="7772400" cy="3752215"/>
          </a:xfrm>
        </p:spPr>
        <p:txBody>
          <a:bodyPr/>
          <a:lstStyle/>
          <a:p>
            <a:pPr lvl="0"/>
            <a:r>
              <a:rPr lang="en-US" sz="1530">
                <a:solidFill>
                  <a:schemeClr val="tx1"/>
                </a:solidFill>
              </a:rPr>
              <a:t>why give names to values of expressions?</a:t>
            </a:r>
          </a:p>
          <a:p>
            <a:pPr lvl="0"/>
            <a:r>
              <a:rPr lang="en-US" sz="1530">
                <a:solidFill>
                  <a:schemeClr val="tx1"/>
                </a:solidFill>
              </a:rPr>
              <a:t>to </a:t>
            </a:r>
            <a:r>
              <a:rPr lang="en-US" sz="1530" b="1">
                <a:solidFill>
                  <a:schemeClr val="tx1"/>
                </a:solidFill>
              </a:rPr>
              <a:t>reuse </a:t>
            </a:r>
            <a:r>
              <a:rPr lang="en-US" sz="1530">
                <a:solidFill>
                  <a:schemeClr val="tx1"/>
                </a:solidFill>
              </a:rPr>
              <a:t>names instead of values</a:t>
            </a:r>
          </a:p>
          <a:p>
            <a:pPr lvl="0"/>
            <a:r>
              <a:rPr lang="en-US" sz="1530">
                <a:solidFill>
                  <a:schemeClr val="tx1"/>
                </a:solidFill>
              </a:rPr>
              <a:t>easier to change code later</a:t>
            </a:r>
          </a:p>
          <a:p>
            <a:pPr marL="0" lvl="0" indent="0">
              <a:buNone/>
            </a:pPr>
            <a:endParaRPr lang="en-US" sz="1530">
              <a:solidFill>
                <a:schemeClr val="tx1"/>
              </a:solidFill>
            </a:endParaRPr>
          </a:p>
          <a:p>
            <a:pPr lvl="0"/>
            <a:endParaRPr lang="en-US" sz="1750">
              <a:solidFill>
                <a:schemeClr val="tx1"/>
              </a:solidFill>
              <a:latin typeface="Arial" panose="020B0604020202020204" pitchFamily="34" charset="0"/>
              <a:cs typeface="Arial" panose="020B0604020202020204" pitchFamily="34" charset="0"/>
            </a:endParaRP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10" name="Picture 9"/>
          <p:cNvPicPr>
            <a:picLocks noChangeAspect="1"/>
          </p:cNvPicPr>
          <p:nvPr/>
        </p:nvPicPr>
        <p:blipFill>
          <a:blip r:embed="rId4"/>
          <a:stretch>
            <a:fillRect/>
          </a:stretch>
        </p:blipFill>
        <p:spPr>
          <a:xfrm>
            <a:off x="990600" y="2971800"/>
            <a:ext cx="3046095" cy="943610"/>
          </a:xfrm>
          <a:prstGeom prst="rect">
            <a:avLst/>
          </a:prstGeom>
        </p:spPr>
      </p:pic>
      <p:pic>
        <p:nvPicPr>
          <p:cNvPr id="18" name="Picture 17"/>
          <p:cNvPicPr>
            <a:picLocks noChangeAspect="1"/>
          </p:cNvPicPr>
          <p:nvPr/>
        </p:nvPicPr>
        <p:blipFill>
          <a:blip r:embed="rId5"/>
          <a:stretch>
            <a:fillRect/>
          </a:stretch>
        </p:blipFill>
        <p:spPr>
          <a:xfrm>
            <a:off x="5105400" y="1981200"/>
            <a:ext cx="2286000" cy="16852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Changing Bindings</a:t>
            </a:r>
          </a:p>
        </p:txBody>
      </p:sp>
      <p:sp>
        <p:nvSpPr>
          <p:cNvPr id="3" name="Content Placeholder 2"/>
          <p:cNvSpPr>
            <a:spLocks noGrp="1"/>
          </p:cNvSpPr>
          <p:nvPr>
            <p:ph idx="1"/>
          </p:nvPr>
        </p:nvSpPr>
        <p:spPr>
          <a:xfrm>
            <a:off x="685800" y="1981200"/>
            <a:ext cx="7772400" cy="3752215"/>
          </a:xfrm>
        </p:spPr>
        <p:txBody>
          <a:bodyPr/>
          <a:lstStyle/>
          <a:p>
            <a:r>
              <a:rPr lang="en-US" sz="1500"/>
              <a:t>can re-bind variable names using new assignment statements to </a:t>
            </a:r>
            <a:r>
              <a:rPr lang="en-US" sz="1500" b="1"/>
              <a:t>reuse </a:t>
            </a:r>
            <a:r>
              <a:rPr lang="en-US" sz="1500"/>
              <a:t>names instead of values</a:t>
            </a:r>
          </a:p>
          <a:p>
            <a:pPr lvl="0"/>
            <a:r>
              <a:rPr lang="en-US" sz="1500"/>
              <a:t>previous value may still store in memory but lost the handle for it</a:t>
            </a:r>
            <a:endParaRPr lang="en-US" sz="1500">
              <a:cs typeface="Times New Roman"/>
            </a:endParaRPr>
          </a:p>
          <a:p>
            <a:pPr lvl="0"/>
            <a:r>
              <a:rPr lang="en-US" sz="1500"/>
              <a:t>value for area does not change until you tell the computer to do the calculation again</a:t>
            </a:r>
            <a:endParaRPr lang="en-US" sz="1500">
              <a:cs typeface="Times New Roman"/>
            </a:endParaRPr>
          </a:p>
          <a:p>
            <a:pPr lvl="0"/>
            <a:endParaRPr lang="en-US" sz="1750">
              <a:solidFill>
                <a:schemeClr val="tx1"/>
              </a:solidFill>
              <a:latin typeface="Arial" panose="020B0604020202020204" pitchFamily="34" charset="0"/>
              <a:cs typeface="Arial" panose="020B0604020202020204" pitchFamily="34" charset="0"/>
            </a:endParaRP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24" name="Picture 23"/>
          <p:cNvPicPr>
            <a:picLocks noChangeAspect="1"/>
          </p:cNvPicPr>
          <p:nvPr/>
        </p:nvPicPr>
        <p:blipFill>
          <a:blip r:embed="rId4"/>
          <a:stretch>
            <a:fillRect/>
          </a:stretch>
        </p:blipFill>
        <p:spPr>
          <a:xfrm>
            <a:off x="838200" y="3276600"/>
            <a:ext cx="1900555" cy="1559560"/>
          </a:xfrm>
          <a:prstGeom prst="rect">
            <a:avLst/>
          </a:prstGeom>
        </p:spPr>
      </p:pic>
      <p:pic>
        <p:nvPicPr>
          <p:cNvPr id="25" name="Picture 24"/>
          <p:cNvPicPr>
            <a:picLocks noChangeAspect="1"/>
          </p:cNvPicPr>
          <p:nvPr/>
        </p:nvPicPr>
        <p:blipFill>
          <a:blip r:embed="rId5"/>
          <a:stretch>
            <a:fillRect/>
          </a:stretch>
        </p:blipFill>
        <p:spPr>
          <a:xfrm>
            <a:off x="2895600" y="3352800"/>
            <a:ext cx="1711960" cy="1640840"/>
          </a:xfrm>
          <a:prstGeom prst="rect">
            <a:avLst/>
          </a:prstGeom>
        </p:spPr>
      </p:pic>
      <p:pic>
        <p:nvPicPr>
          <p:cNvPr id="26" name="Picture 25"/>
          <p:cNvPicPr>
            <a:picLocks noChangeAspect="1"/>
          </p:cNvPicPr>
          <p:nvPr/>
        </p:nvPicPr>
        <p:blipFill>
          <a:blip r:embed="rId6"/>
          <a:stretch>
            <a:fillRect/>
          </a:stretch>
        </p:blipFill>
        <p:spPr>
          <a:xfrm>
            <a:off x="4764405" y="3352800"/>
            <a:ext cx="1819910" cy="1811020"/>
          </a:xfrm>
          <a:prstGeom prst="rect">
            <a:avLst/>
          </a:prstGeom>
        </p:spPr>
      </p:pic>
      <p:grpSp>
        <p:nvGrpSpPr>
          <p:cNvPr id="30" name="Group 29"/>
          <p:cNvGrpSpPr/>
          <p:nvPr/>
        </p:nvGrpSpPr>
        <p:grpSpPr>
          <a:xfrm>
            <a:off x="6477000" y="3276600"/>
            <a:ext cx="2480310" cy="1854200"/>
            <a:chOff x="10200" y="5160"/>
            <a:chExt cx="3906" cy="2920"/>
          </a:xfrm>
        </p:grpSpPr>
        <p:pic>
          <p:nvPicPr>
            <p:cNvPr id="27" name="Picture 26"/>
            <p:cNvPicPr>
              <a:picLocks noChangeAspect="1"/>
            </p:cNvPicPr>
            <p:nvPr/>
          </p:nvPicPr>
          <p:blipFill>
            <a:blip r:embed="rId7"/>
            <a:stretch>
              <a:fillRect/>
            </a:stretch>
          </p:blipFill>
          <p:spPr>
            <a:xfrm>
              <a:off x="10200" y="5572"/>
              <a:ext cx="3906" cy="2508"/>
            </a:xfrm>
            <a:prstGeom prst="rect">
              <a:avLst/>
            </a:prstGeom>
          </p:spPr>
        </p:pic>
        <p:pic>
          <p:nvPicPr>
            <p:cNvPr id="28" name="Picture 27"/>
            <p:cNvPicPr>
              <a:picLocks noChangeAspect="1"/>
            </p:cNvPicPr>
            <p:nvPr/>
          </p:nvPicPr>
          <p:blipFill>
            <a:blip r:embed="rId8"/>
            <a:stretch>
              <a:fillRect/>
            </a:stretch>
          </p:blipFill>
          <p:spPr>
            <a:xfrm>
              <a:off x="10200" y="5160"/>
              <a:ext cx="1297" cy="950"/>
            </a:xfrm>
            <a:prstGeom prst="rect">
              <a:avLst/>
            </a:prstGeom>
          </p:spPr>
        </p:pic>
        <p:pic>
          <p:nvPicPr>
            <p:cNvPr id="29" name="Picture 28"/>
            <p:cNvPicPr>
              <a:picLocks noChangeAspect="1"/>
            </p:cNvPicPr>
            <p:nvPr/>
          </p:nvPicPr>
          <p:blipFill>
            <a:blip r:embed="rId8"/>
            <a:stretch>
              <a:fillRect/>
            </a:stretch>
          </p:blipFill>
          <p:spPr>
            <a:xfrm>
              <a:off x="11400" y="5178"/>
              <a:ext cx="1194" cy="443"/>
            </a:xfrm>
            <a:prstGeom prst="rect">
              <a:avLst/>
            </a:prstGeom>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ym typeface="+mn-ea"/>
              </a:rPr>
              <a:t>Exercise: Variable Types and Binding</a:t>
            </a:r>
            <a:endParaRPr lang="en-US" sz="3600">
              <a:cs typeface="Times New Roman"/>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pPr marL="0" indent="0">
              <a:buNone/>
            </a:pPr>
            <a:endParaRPr lang="en-US" sz="1600" dirty="0">
              <a:solidFill>
                <a:srgbClr val="374151"/>
              </a:solidFill>
              <a:cs typeface="Times New Roman"/>
            </a:endParaRPr>
          </a:p>
          <a:p>
            <a:pPr>
              <a:buAutoNum type="arabicPeriod"/>
            </a:pPr>
            <a:r>
              <a:rPr lang="en-US" sz="1600" dirty="0">
                <a:solidFill>
                  <a:srgbClr val="374151"/>
                </a:solidFill>
                <a:ea typeface="+mn-lt"/>
                <a:cs typeface="+mn-lt"/>
              </a:rPr>
              <a:t>Declare a variable called </a:t>
            </a:r>
            <a:r>
              <a:rPr lang="en-US" sz="1600" b="1" err="1">
                <a:latin typeface="Consolas"/>
                <a:ea typeface="+mn-lt"/>
                <a:cs typeface="+mn-lt"/>
              </a:rPr>
              <a:t>my_variable</a:t>
            </a:r>
            <a:r>
              <a:rPr lang="en-US" sz="1600" dirty="0">
                <a:solidFill>
                  <a:srgbClr val="374151"/>
                </a:solidFill>
                <a:ea typeface="+mn-lt"/>
                <a:cs typeface="+mn-lt"/>
              </a:rPr>
              <a:t> and assign an integer value of your choice to it.</a:t>
            </a:r>
            <a:endParaRPr lang="en-US" sz="1600">
              <a:ea typeface="+mn-lt"/>
              <a:cs typeface="+mn-lt"/>
            </a:endParaRPr>
          </a:p>
          <a:p>
            <a:pPr>
              <a:buAutoNum type="arabicPeriod"/>
            </a:pPr>
            <a:r>
              <a:rPr lang="en-US" sz="1600" dirty="0">
                <a:solidFill>
                  <a:srgbClr val="374151"/>
                </a:solidFill>
                <a:ea typeface="+mn-lt"/>
                <a:cs typeface="+mn-lt"/>
              </a:rPr>
              <a:t>Print the value of </a:t>
            </a:r>
            <a:r>
              <a:rPr lang="en-US" sz="1600" b="1" err="1">
                <a:latin typeface="Consolas"/>
                <a:ea typeface="+mn-lt"/>
                <a:cs typeface="+mn-lt"/>
              </a:rPr>
              <a:t>my_variable</a:t>
            </a:r>
            <a:r>
              <a:rPr lang="en-US" sz="1600" dirty="0">
                <a:solidFill>
                  <a:srgbClr val="374151"/>
                </a:solidFill>
                <a:ea typeface="+mn-lt"/>
                <a:cs typeface="+mn-lt"/>
              </a:rPr>
              <a:t> to the console.</a:t>
            </a:r>
            <a:endParaRPr lang="en-US" sz="1600">
              <a:ea typeface="+mn-lt"/>
              <a:cs typeface="+mn-lt"/>
            </a:endParaRPr>
          </a:p>
          <a:p>
            <a:pPr>
              <a:buAutoNum type="arabicPeriod"/>
            </a:pPr>
            <a:r>
              <a:rPr lang="en-US" sz="1600" dirty="0">
                <a:solidFill>
                  <a:srgbClr val="374151"/>
                </a:solidFill>
                <a:ea typeface="+mn-lt"/>
                <a:cs typeface="+mn-lt"/>
              </a:rPr>
              <a:t>Reassign a different value of a different data type to </a:t>
            </a:r>
            <a:r>
              <a:rPr lang="en-US" sz="1600" b="1" err="1">
                <a:latin typeface="Consolas"/>
                <a:ea typeface="+mn-lt"/>
                <a:cs typeface="+mn-lt"/>
              </a:rPr>
              <a:t>my_variable</a:t>
            </a:r>
            <a:r>
              <a:rPr lang="en-US" sz="1600" dirty="0">
                <a:solidFill>
                  <a:srgbClr val="374151"/>
                </a:solidFill>
                <a:ea typeface="+mn-lt"/>
                <a:cs typeface="+mn-lt"/>
              </a:rPr>
              <a:t>.</a:t>
            </a:r>
            <a:endParaRPr lang="en-US" sz="1600">
              <a:cs typeface="Times New Roman"/>
            </a:endParaRPr>
          </a:p>
          <a:p>
            <a:pPr>
              <a:buAutoNum type="arabicPeriod"/>
            </a:pPr>
            <a:r>
              <a:rPr lang="en-US" sz="1600" dirty="0">
                <a:solidFill>
                  <a:srgbClr val="374151"/>
                </a:solidFill>
                <a:ea typeface="+mn-lt"/>
                <a:cs typeface="+mn-lt"/>
              </a:rPr>
              <a:t>Print the updated value of </a:t>
            </a:r>
            <a:r>
              <a:rPr lang="en-US" sz="1600" b="1" err="1">
                <a:latin typeface="Consolas"/>
                <a:ea typeface="+mn-lt"/>
                <a:cs typeface="+mn-lt"/>
              </a:rPr>
              <a:t>my_variable</a:t>
            </a:r>
            <a:r>
              <a:rPr lang="en-US" sz="1600" dirty="0">
                <a:solidFill>
                  <a:srgbClr val="374151"/>
                </a:solidFill>
                <a:ea typeface="+mn-lt"/>
                <a:cs typeface="+mn-lt"/>
              </a:rPr>
              <a:t> to the console.</a:t>
            </a:r>
            <a:endParaRPr lang="en-US" sz="1600">
              <a:cs typeface="Times New Roman"/>
            </a:endParaRPr>
          </a:p>
          <a:p>
            <a:pPr>
              <a:buAutoNum type="arabicPeriod"/>
            </a:pPr>
            <a:r>
              <a:rPr lang="en-US" sz="1600" dirty="0">
                <a:solidFill>
                  <a:srgbClr val="374151"/>
                </a:solidFill>
                <a:ea typeface="+mn-lt"/>
                <a:cs typeface="+mn-lt"/>
              </a:rPr>
              <a:t>Declare another variable called </a:t>
            </a:r>
            <a:r>
              <a:rPr lang="en-US" sz="1600" b="1" err="1">
                <a:latin typeface="Consolas"/>
                <a:ea typeface="+mn-lt"/>
                <a:cs typeface="+mn-lt"/>
              </a:rPr>
              <a:t>new_variable</a:t>
            </a:r>
            <a:r>
              <a:rPr lang="en-US" sz="1600" dirty="0">
                <a:solidFill>
                  <a:srgbClr val="374151"/>
                </a:solidFill>
                <a:ea typeface="+mn-lt"/>
                <a:cs typeface="+mn-lt"/>
              </a:rPr>
              <a:t> and assign a string value to it.</a:t>
            </a:r>
            <a:endParaRPr lang="en-US" sz="1600">
              <a:cs typeface="Times New Roman"/>
            </a:endParaRPr>
          </a:p>
          <a:p>
            <a:pPr>
              <a:buAutoNum type="arabicPeriod"/>
            </a:pPr>
            <a:r>
              <a:rPr lang="en-US" sz="1600" dirty="0">
                <a:solidFill>
                  <a:srgbClr val="374151"/>
                </a:solidFill>
                <a:ea typeface="+mn-lt"/>
                <a:cs typeface="+mn-lt"/>
              </a:rPr>
              <a:t>Print the value of </a:t>
            </a:r>
            <a:r>
              <a:rPr lang="en-US" sz="1600" b="1" err="1">
                <a:latin typeface="Consolas"/>
                <a:ea typeface="+mn-lt"/>
                <a:cs typeface="+mn-lt"/>
              </a:rPr>
              <a:t>new_variable</a:t>
            </a:r>
            <a:r>
              <a:rPr lang="en-US" sz="1600" dirty="0">
                <a:solidFill>
                  <a:srgbClr val="374151"/>
                </a:solidFill>
                <a:ea typeface="+mn-lt"/>
                <a:cs typeface="+mn-lt"/>
              </a:rPr>
              <a:t> to the console.</a:t>
            </a:r>
            <a:endParaRPr lang="en-US" sz="1600">
              <a:ea typeface="+mn-lt"/>
              <a:cs typeface="+mn-lt"/>
            </a:endParaRPr>
          </a:p>
          <a:p>
            <a:pPr>
              <a:buAutoNum type="arabicPeriod"/>
            </a:pPr>
            <a:r>
              <a:rPr lang="en-US" sz="1600" dirty="0">
                <a:solidFill>
                  <a:srgbClr val="374151"/>
                </a:solidFill>
                <a:ea typeface="+mn-lt"/>
                <a:cs typeface="+mn-lt"/>
              </a:rPr>
              <a:t>Swap the values of </a:t>
            </a:r>
            <a:r>
              <a:rPr lang="en-US" sz="1600" b="1" err="1">
                <a:latin typeface="Consolas"/>
                <a:ea typeface="+mn-lt"/>
                <a:cs typeface="+mn-lt"/>
              </a:rPr>
              <a:t>my_variable</a:t>
            </a:r>
            <a:r>
              <a:rPr lang="en-US" sz="1600" dirty="0">
                <a:solidFill>
                  <a:srgbClr val="374151"/>
                </a:solidFill>
                <a:ea typeface="+mn-lt"/>
                <a:cs typeface="+mn-lt"/>
              </a:rPr>
              <a:t> and </a:t>
            </a:r>
            <a:r>
              <a:rPr lang="en-US" sz="1600" b="1" err="1">
                <a:latin typeface="Consolas"/>
                <a:ea typeface="+mn-lt"/>
                <a:cs typeface="+mn-lt"/>
              </a:rPr>
              <a:t>new_variable</a:t>
            </a:r>
            <a:r>
              <a:rPr lang="en-US" sz="1600" dirty="0">
                <a:solidFill>
                  <a:srgbClr val="374151"/>
                </a:solidFill>
                <a:ea typeface="+mn-lt"/>
                <a:cs typeface="+mn-lt"/>
              </a:rPr>
              <a:t> using a </a:t>
            </a:r>
            <a:r>
              <a:rPr lang="en-US" sz="1600" i="1" dirty="0">
                <a:solidFill>
                  <a:srgbClr val="374151"/>
                </a:solidFill>
                <a:ea typeface="+mn-lt"/>
                <a:cs typeface="+mn-lt"/>
              </a:rPr>
              <a:t>temporary variable.</a:t>
            </a:r>
            <a:endParaRPr lang="en-US" sz="1600" i="1">
              <a:ea typeface="+mn-lt"/>
              <a:cs typeface="+mn-lt"/>
            </a:endParaRPr>
          </a:p>
          <a:p>
            <a:pPr>
              <a:buAutoNum type="arabicPeriod"/>
            </a:pPr>
            <a:r>
              <a:rPr lang="en-US" sz="1600" dirty="0">
                <a:solidFill>
                  <a:srgbClr val="374151"/>
                </a:solidFill>
                <a:ea typeface="+mn-lt"/>
                <a:cs typeface="+mn-lt"/>
              </a:rPr>
              <a:t>Print the values of </a:t>
            </a:r>
            <a:r>
              <a:rPr lang="en-US" sz="1600" b="1" err="1">
                <a:latin typeface="Consolas"/>
                <a:ea typeface="+mn-lt"/>
                <a:cs typeface="+mn-lt"/>
              </a:rPr>
              <a:t>my_variable</a:t>
            </a:r>
            <a:r>
              <a:rPr lang="en-US" sz="1600" dirty="0">
                <a:solidFill>
                  <a:srgbClr val="374151"/>
                </a:solidFill>
                <a:ea typeface="+mn-lt"/>
                <a:cs typeface="+mn-lt"/>
              </a:rPr>
              <a:t> and </a:t>
            </a:r>
            <a:r>
              <a:rPr lang="en-US" sz="1600" b="1" err="1">
                <a:latin typeface="Consolas"/>
                <a:ea typeface="+mn-lt"/>
                <a:cs typeface="+mn-lt"/>
              </a:rPr>
              <a:t>new_variable</a:t>
            </a:r>
            <a:r>
              <a:rPr lang="en-US" sz="1600" dirty="0">
                <a:solidFill>
                  <a:srgbClr val="374151"/>
                </a:solidFill>
                <a:ea typeface="+mn-lt"/>
                <a:cs typeface="+mn-lt"/>
              </a:rPr>
              <a:t> after the swap</a:t>
            </a:r>
            <a:endParaRPr lang="en-US" sz="1600">
              <a:cs typeface="Times New Roman"/>
            </a:endParaRPr>
          </a:p>
        </p:txBody>
      </p:sp>
    </p:spTree>
    <p:extLst>
      <p:ext uri="{BB962C8B-B14F-4D97-AF65-F5344CB8AC3E}">
        <p14:creationId xmlns:p14="http://schemas.microsoft.com/office/powerpoint/2010/main" val="2418597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String objects</a:t>
            </a:r>
          </a:p>
        </p:txBody>
      </p:sp>
      <p:sp>
        <p:nvSpPr>
          <p:cNvPr id="3" name="Content Placeholder 2"/>
          <p:cNvSpPr>
            <a:spLocks noGrp="1"/>
          </p:cNvSpPr>
          <p:nvPr>
            <p:ph idx="1"/>
          </p:nvPr>
        </p:nvSpPr>
        <p:spPr>
          <a:xfrm>
            <a:off x="685800" y="1981200"/>
            <a:ext cx="7772400" cy="3752215"/>
          </a:xfrm>
        </p:spPr>
        <p:txBody>
          <a:bodyPr/>
          <a:lstStyle/>
          <a:p>
            <a:pPr lvl="0"/>
            <a:r>
              <a:rPr lang="en-US" sz="1530">
                <a:solidFill>
                  <a:schemeClr val="tx1"/>
                </a:solidFill>
              </a:rPr>
              <a:t>letters, special characters, spaces, digits</a:t>
            </a:r>
          </a:p>
          <a:p>
            <a:pPr lvl="0"/>
            <a:r>
              <a:rPr lang="en-US" sz="1530">
                <a:solidFill>
                  <a:schemeClr val="tx1"/>
                </a:solidFill>
              </a:rPr>
              <a:t>enclose in quotation marks or single quotes</a:t>
            </a: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r>
              <a:rPr lang="en-US" sz="1530">
                <a:solidFill>
                  <a:schemeClr val="tx1"/>
                </a:solidFill>
              </a:rPr>
              <a:t>concatenate strings</a:t>
            </a:r>
          </a:p>
          <a:p>
            <a:pPr lvl="0"/>
            <a:r>
              <a:rPr lang="en-US" sz="1530">
                <a:solidFill>
                  <a:schemeClr val="tx1"/>
                </a:solidFill>
              </a:rPr>
              <a:t>do some operations on a string as defined in Python docs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4"/>
          <p:cNvPicPr>
            <a:picLocks noChangeAspect="1"/>
          </p:cNvPicPr>
          <p:nvPr/>
        </p:nvPicPr>
        <p:blipFill>
          <a:blip r:embed="rId4"/>
          <a:stretch>
            <a:fillRect/>
          </a:stretch>
        </p:blipFill>
        <p:spPr>
          <a:xfrm>
            <a:off x="1066800" y="2581910"/>
            <a:ext cx="2564130" cy="753110"/>
          </a:xfrm>
          <a:prstGeom prst="rect">
            <a:avLst/>
          </a:prstGeom>
        </p:spPr>
      </p:pic>
      <p:pic>
        <p:nvPicPr>
          <p:cNvPr id="6" name="Picture 5"/>
          <p:cNvPicPr>
            <a:picLocks noChangeAspect="1"/>
          </p:cNvPicPr>
          <p:nvPr/>
        </p:nvPicPr>
        <p:blipFill>
          <a:blip r:embed="rId5"/>
          <a:stretch>
            <a:fillRect/>
          </a:stretch>
        </p:blipFill>
        <p:spPr>
          <a:xfrm>
            <a:off x="4038600" y="2581910"/>
            <a:ext cx="2303780" cy="770890"/>
          </a:xfrm>
          <a:prstGeom prst="rect">
            <a:avLst/>
          </a:prstGeom>
        </p:spPr>
      </p:pic>
      <p:pic>
        <p:nvPicPr>
          <p:cNvPr id="8" name="Picture 7"/>
          <p:cNvPicPr>
            <a:picLocks noChangeAspect="1"/>
          </p:cNvPicPr>
          <p:nvPr/>
        </p:nvPicPr>
        <p:blipFill>
          <a:blip r:embed="rId6"/>
          <a:stretch>
            <a:fillRect/>
          </a:stretch>
        </p:blipFill>
        <p:spPr>
          <a:xfrm>
            <a:off x="1066800" y="4038600"/>
            <a:ext cx="2662555" cy="15328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sym typeface="+mn-ea"/>
              </a:rPr>
              <a:t>INPUT/OUTPUT: </a:t>
            </a:r>
            <a:r>
              <a:rPr lang="en-US" sz="4000">
                <a:latin typeface="Arial" panose="020B0604020202020204" pitchFamily="34" charset="0"/>
                <a:cs typeface="Arial" panose="020B0604020202020204" pitchFamily="34" charset="0"/>
                <a:sym typeface="+mn-ea"/>
              </a:rPr>
              <a:t>print</a:t>
            </a:r>
          </a:p>
        </p:txBody>
      </p:sp>
      <p:sp>
        <p:nvSpPr>
          <p:cNvPr id="3" name="Content Placeholder 2"/>
          <p:cNvSpPr>
            <a:spLocks noGrp="1"/>
          </p:cNvSpPr>
          <p:nvPr>
            <p:ph idx="1"/>
          </p:nvPr>
        </p:nvSpPr>
        <p:spPr>
          <a:xfrm>
            <a:off x="685800" y="1981200"/>
            <a:ext cx="7772400" cy="3752215"/>
          </a:xfrm>
        </p:spPr>
        <p:txBody>
          <a:bodyPr/>
          <a:lstStyle/>
          <a:p>
            <a:pPr lvl="0"/>
            <a:r>
              <a:rPr lang="en-US" sz="1530">
                <a:solidFill>
                  <a:schemeClr val="tx1"/>
                </a:solidFill>
              </a:rPr>
              <a:t>used to output stuff to console</a:t>
            </a:r>
          </a:p>
          <a:p>
            <a:pPr lvl="0"/>
            <a:r>
              <a:rPr lang="en-US" sz="1530">
                <a:solidFill>
                  <a:schemeClr val="tx1"/>
                </a:solidFill>
              </a:rPr>
              <a:t>keyword is print</a:t>
            </a: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r>
              <a:rPr lang="en-US" sz="1530">
                <a:solidFill>
                  <a:schemeClr val="tx1"/>
                </a:solidFill>
                <a:latin typeface="Arial" panose="020B0604020202020204" pitchFamily="34" charset="0"/>
                <a:cs typeface="Arial" panose="020B0604020202020204" pitchFamily="34" charset="0"/>
              </a:rPr>
              <a:t>f</a:t>
            </a:r>
            <a:r>
              <a:rPr lang="en-US" sz="1530">
                <a:solidFill>
                  <a:schemeClr val="tx1"/>
                </a:solidFill>
              </a:rPr>
              <a:t> and </a:t>
            </a:r>
            <a:r>
              <a:rPr lang="en-US" sz="1530">
                <a:solidFill>
                  <a:schemeClr val="tx1"/>
                </a:solidFill>
                <a:latin typeface="Arial" panose="020B0604020202020204" pitchFamily="34" charset="0"/>
                <a:cs typeface="Arial" panose="020B0604020202020204" pitchFamily="34" charset="0"/>
              </a:rPr>
              <a:t>{}</a:t>
            </a:r>
            <a:r>
              <a:rPr lang="en-US" sz="1530">
                <a:solidFill>
                  <a:schemeClr val="tx1"/>
                </a:solidFill>
              </a:rPr>
              <a:t>: embed variable into a string</a:t>
            </a: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7" name="Picture 6"/>
          <p:cNvPicPr>
            <a:picLocks noChangeAspect="1"/>
          </p:cNvPicPr>
          <p:nvPr/>
        </p:nvPicPr>
        <p:blipFill>
          <a:blip r:embed="rId4"/>
          <a:stretch>
            <a:fillRect/>
          </a:stretch>
        </p:blipFill>
        <p:spPr>
          <a:xfrm>
            <a:off x="1066800" y="2590800"/>
            <a:ext cx="4347845" cy="1586865"/>
          </a:xfrm>
          <a:prstGeom prst="rect">
            <a:avLst/>
          </a:prstGeom>
        </p:spPr>
      </p:pic>
      <p:pic>
        <p:nvPicPr>
          <p:cNvPr id="9" name="Picture 8"/>
          <p:cNvPicPr>
            <a:picLocks noChangeAspect="1"/>
          </p:cNvPicPr>
          <p:nvPr/>
        </p:nvPicPr>
        <p:blipFill>
          <a:blip r:embed="rId5"/>
          <a:stretch>
            <a:fillRect/>
          </a:stretch>
        </p:blipFill>
        <p:spPr>
          <a:xfrm>
            <a:off x="1066800" y="4572000"/>
            <a:ext cx="4007485" cy="1111885"/>
          </a:xfrm>
          <a:prstGeom prst="rect">
            <a:avLst/>
          </a:prstGeom>
        </p:spPr>
      </p:pic>
      <p:pic>
        <p:nvPicPr>
          <p:cNvPr id="11" name="Picture 10"/>
          <p:cNvPicPr>
            <a:picLocks noChangeAspect="1"/>
          </p:cNvPicPr>
          <p:nvPr/>
        </p:nvPicPr>
        <p:blipFill>
          <a:blip r:embed="rId6"/>
          <a:stretch>
            <a:fillRect/>
          </a:stretch>
        </p:blipFill>
        <p:spPr>
          <a:xfrm>
            <a:off x="5867400" y="4038600"/>
            <a:ext cx="2828290" cy="624840"/>
          </a:xfrm>
          <a:prstGeom prst="rect">
            <a:avLst/>
          </a:prstGeom>
        </p:spPr>
      </p:pic>
      <p:sp>
        <p:nvSpPr>
          <p:cNvPr id="13" name="Text Box 12"/>
          <p:cNvSpPr txBox="1"/>
          <p:nvPr/>
        </p:nvSpPr>
        <p:spPr>
          <a:xfrm>
            <a:off x="5867400" y="2741930"/>
            <a:ext cx="1497965" cy="306705"/>
          </a:xfrm>
          <a:prstGeom prst="rect">
            <a:avLst/>
          </a:prstGeom>
          <a:noFill/>
        </p:spPr>
        <p:txBody>
          <a:bodyPr wrap="none" rtlCol="0" anchor="t">
            <a:spAutoFit/>
          </a:bodyPr>
          <a:lstStyle/>
          <a:p>
            <a:pPr lvl="0"/>
            <a:r>
              <a:rPr lang="en-US" sz="1400">
                <a:latin typeface="Times New Roman" panose="02020603050405020304" pitchFamily="18" charset="0"/>
                <a:cs typeface="Times New Roman" panose="02020603050405020304" pitchFamily="18" charset="0"/>
                <a:sym typeface="+mn-ea"/>
              </a:rPr>
              <a:t>Tab: autocomplete</a:t>
            </a:r>
          </a:p>
        </p:txBody>
      </p:sp>
      <p:sp>
        <p:nvSpPr>
          <p:cNvPr id="14" name="Text Box 13"/>
          <p:cNvSpPr txBox="1"/>
          <p:nvPr/>
        </p:nvSpPr>
        <p:spPr>
          <a:xfrm>
            <a:off x="5867400" y="3667125"/>
            <a:ext cx="1362710" cy="306705"/>
          </a:xfrm>
          <a:prstGeom prst="rect">
            <a:avLst/>
          </a:prstGeom>
          <a:noFill/>
        </p:spPr>
        <p:txBody>
          <a:bodyPr wrap="none" rtlCol="0" anchor="t">
            <a:spAutoFit/>
          </a:bodyPr>
          <a:lstStyle/>
          <a:p>
            <a:pPr lvl="0"/>
            <a:r>
              <a:rPr lang="en-US" sz="1400">
                <a:latin typeface="Times New Roman" panose="02020603050405020304" pitchFamily="18" charset="0"/>
                <a:cs typeface="Times New Roman" panose="02020603050405020304" pitchFamily="18" charset="0"/>
                <a:sym typeface="+mn-ea"/>
              </a:rPr>
              <a:t>after you hit tab:</a:t>
            </a:r>
          </a:p>
        </p:txBody>
      </p:sp>
      <p:pic>
        <p:nvPicPr>
          <p:cNvPr id="15" name="Picture 14"/>
          <p:cNvPicPr>
            <a:picLocks noChangeAspect="1"/>
          </p:cNvPicPr>
          <p:nvPr/>
        </p:nvPicPr>
        <p:blipFill>
          <a:blip r:embed="rId7"/>
          <a:stretch>
            <a:fillRect/>
          </a:stretch>
        </p:blipFill>
        <p:spPr>
          <a:xfrm>
            <a:off x="5867400" y="3088640"/>
            <a:ext cx="3004185" cy="5111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76445" y="4343400"/>
            <a:ext cx="3712210" cy="845185"/>
          </a:xfrm>
          <a:prstGeom prst="rect">
            <a:avLst/>
          </a:prstGeom>
        </p:spPr>
      </p:pic>
      <p:sp>
        <p:nvSpPr>
          <p:cNvPr id="2" name="Title 1"/>
          <p:cNvSpPr>
            <a:spLocks noGrp="1"/>
          </p:cNvSpPr>
          <p:nvPr>
            <p:ph type="title"/>
          </p:nvPr>
        </p:nvSpPr>
        <p:spPr/>
        <p:txBody>
          <a:bodyPr/>
          <a:lstStyle/>
          <a:p>
            <a:pPr algn="l"/>
            <a:r>
              <a:rPr lang="en-US" sz="4000">
                <a:sym typeface="+mn-ea"/>
              </a:rPr>
              <a:t>INPUT/OUTPUT: </a:t>
            </a:r>
            <a:r>
              <a:rPr lang="en-US" sz="4000">
                <a:latin typeface="Arial" panose="020B0604020202020204" pitchFamily="34" charset="0"/>
                <a:cs typeface="Arial" panose="020B0604020202020204" pitchFamily="34" charset="0"/>
                <a:sym typeface="+mn-ea"/>
              </a:rPr>
              <a:t>input(" ")</a:t>
            </a:r>
          </a:p>
        </p:txBody>
      </p:sp>
      <p:sp>
        <p:nvSpPr>
          <p:cNvPr id="3" name="Content Placeholder 2"/>
          <p:cNvSpPr>
            <a:spLocks noGrp="1"/>
          </p:cNvSpPr>
          <p:nvPr>
            <p:ph idx="1"/>
          </p:nvPr>
        </p:nvSpPr>
        <p:spPr>
          <a:xfrm>
            <a:off x="685800" y="1981200"/>
            <a:ext cx="7772400" cy="3752215"/>
          </a:xfrm>
        </p:spPr>
        <p:txBody>
          <a:bodyPr/>
          <a:lstStyle/>
          <a:p>
            <a:pPr lvl="0"/>
            <a:r>
              <a:rPr lang="en-US" sz="1530">
                <a:solidFill>
                  <a:schemeClr val="tx1"/>
                </a:solidFill>
              </a:rPr>
              <a:t>prints whatever is in the quotes</a:t>
            </a:r>
          </a:p>
          <a:p>
            <a:pPr lvl="0"/>
            <a:r>
              <a:rPr lang="en-US" sz="1530">
                <a:solidFill>
                  <a:schemeClr val="tx1"/>
                </a:solidFill>
              </a:rPr>
              <a:t>user types in something and hits enter</a:t>
            </a:r>
          </a:p>
          <a:p>
            <a:pPr lvl="0"/>
            <a:r>
              <a:rPr lang="en-US" sz="1530">
                <a:solidFill>
                  <a:schemeClr val="tx1"/>
                </a:solidFill>
              </a:rPr>
              <a:t>binds that value to a variable</a:t>
            </a: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1"/>
            <a:endParaRPr lang="en-US" sz="1530">
              <a:solidFill>
                <a:schemeClr val="tx1"/>
              </a:solidFill>
            </a:endParaRPr>
          </a:p>
          <a:p>
            <a:pPr lvl="0"/>
            <a:r>
              <a:rPr lang="en-US" sz="1530">
                <a:solidFill>
                  <a:schemeClr val="tx1"/>
                </a:solidFill>
              </a:rPr>
              <a:t>input gives you a </a:t>
            </a:r>
            <a:r>
              <a:rPr lang="en-US" sz="1530" b="1">
                <a:solidFill>
                  <a:schemeClr val="tx1"/>
                </a:solidFill>
              </a:rPr>
              <a:t>string </a:t>
            </a:r>
            <a:r>
              <a:rPr lang="en-US" sz="1530">
                <a:solidFill>
                  <a:schemeClr val="tx1"/>
                </a:solidFill>
              </a:rPr>
              <a:t>so must cast if working with numbers</a:t>
            </a: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4"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4"/>
          <p:cNvPicPr>
            <a:picLocks noChangeAspect="1"/>
          </p:cNvPicPr>
          <p:nvPr/>
        </p:nvPicPr>
        <p:blipFill>
          <a:blip r:embed="rId5"/>
          <a:stretch>
            <a:fillRect/>
          </a:stretch>
        </p:blipFill>
        <p:spPr>
          <a:xfrm>
            <a:off x="1143000" y="2819400"/>
            <a:ext cx="3433445" cy="403225"/>
          </a:xfrm>
          <a:prstGeom prst="rect">
            <a:avLst/>
          </a:prstGeom>
        </p:spPr>
      </p:pic>
      <p:pic>
        <p:nvPicPr>
          <p:cNvPr id="7" name="Picture 6"/>
          <p:cNvPicPr>
            <a:picLocks noChangeAspect="1"/>
          </p:cNvPicPr>
          <p:nvPr/>
        </p:nvPicPr>
        <p:blipFill>
          <a:blip r:embed="rId6"/>
          <a:stretch>
            <a:fillRect/>
          </a:stretch>
        </p:blipFill>
        <p:spPr>
          <a:xfrm>
            <a:off x="4876800" y="2819400"/>
            <a:ext cx="3540760" cy="663575"/>
          </a:xfrm>
          <a:prstGeom prst="rect">
            <a:avLst/>
          </a:prstGeom>
        </p:spPr>
      </p:pic>
      <p:pic>
        <p:nvPicPr>
          <p:cNvPr id="8" name="Picture 7"/>
          <p:cNvPicPr>
            <a:picLocks noChangeAspect="1"/>
          </p:cNvPicPr>
          <p:nvPr/>
        </p:nvPicPr>
        <p:blipFill>
          <a:blip r:embed="rId7"/>
          <a:stretch>
            <a:fillRect/>
          </a:stretch>
        </p:blipFill>
        <p:spPr>
          <a:xfrm>
            <a:off x="1143000" y="3276600"/>
            <a:ext cx="3540760" cy="681355"/>
          </a:xfrm>
          <a:prstGeom prst="rect">
            <a:avLst/>
          </a:prstGeom>
        </p:spPr>
      </p:pic>
      <p:pic>
        <p:nvPicPr>
          <p:cNvPr id="11" name="Picture 10"/>
          <p:cNvPicPr>
            <a:picLocks noChangeAspect="1"/>
          </p:cNvPicPr>
          <p:nvPr/>
        </p:nvPicPr>
        <p:blipFill>
          <a:blip r:embed="rId8"/>
          <a:stretch>
            <a:fillRect/>
          </a:stretch>
        </p:blipFill>
        <p:spPr>
          <a:xfrm>
            <a:off x="1219200" y="4343400"/>
            <a:ext cx="3735705" cy="7308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latin typeface="Times New Roman" panose="02020603050405020304" pitchFamily="18" charset="0"/>
                <a:cs typeface="Times New Roman" panose="02020603050405020304" pitchFamily="18" charset="0"/>
                <a:sym typeface="+mn-ea"/>
              </a:rPr>
              <a:t>Comments</a:t>
            </a:r>
          </a:p>
        </p:txBody>
      </p:sp>
      <p:sp>
        <p:nvSpPr>
          <p:cNvPr id="3" name="Content Placeholder 2"/>
          <p:cNvSpPr>
            <a:spLocks noGrp="1"/>
          </p:cNvSpPr>
          <p:nvPr>
            <p:ph idx="1"/>
          </p:nvPr>
        </p:nvSpPr>
        <p:spPr>
          <a:xfrm>
            <a:off x="685800" y="1981200"/>
            <a:ext cx="7772400" cy="3752215"/>
          </a:xfrm>
        </p:spPr>
        <p:txBody>
          <a:bodyPr/>
          <a:lstStyle/>
          <a:p>
            <a:pPr lvl="0"/>
            <a:r>
              <a:rPr lang="en-US" sz="1500"/>
              <a:t>explain what a piece of code does, provide context, or add notes to the code for other programmers to understand</a:t>
            </a:r>
          </a:p>
          <a:p>
            <a:pPr lvl="0"/>
            <a:r>
              <a:rPr lang="en-US" sz="1500"/>
              <a:t>ignored by the Python interpreter, which means they do not affect the execution of the code</a:t>
            </a:r>
            <a:endParaRPr lang="en-US" sz="1500">
              <a:cs typeface="Times New Roman"/>
            </a:endParaRPr>
          </a:p>
          <a:p>
            <a:r>
              <a:rPr lang="en-US" sz="1500"/>
              <a:t>single-line comments start with a hash symbol (#) </a:t>
            </a:r>
            <a:endParaRPr lang="en-US" sz="1500">
              <a:cs typeface="Times New Roman"/>
            </a:endParaRPr>
          </a:p>
          <a:p>
            <a:r>
              <a:rPr lang="en-US" sz="1500"/>
              <a:t>Multi-line comments are enclosed in triple quotes (''' or """) </a:t>
            </a:r>
            <a:endParaRPr lang="en-US" sz="1500">
              <a:cs typeface="Times New Roman"/>
            </a:endParaRP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4"/>
          <p:cNvPicPr>
            <a:picLocks noChangeAspect="1"/>
          </p:cNvPicPr>
          <p:nvPr/>
        </p:nvPicPr>
        <p:blipFill>
          <a:blip r:embed="rId4"/>
          <a:stretch>
            <a:fillRect/>
          </a:stretch>
        </p:blipFill>
        <p:spPr>
          <a:xfrm>
            <a:off x="990600" y="3352800"/>
            <a:ext cx="5029200" cy="23577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buClrTx/>
              <a:buSzTx/>
              <a:buFontTx/>
            </a:pPr>
            <a:r>
              <a:rPr lang="en-US" sz="4000" dirty="0">
                <a:latin typeface="Times New Roman"/>
                <a:cs typeface="Times New Roman"/>
                <a:sym typeface="+mn-ea"/>
              </a:rPr>
              <a:t>Comparison operators on </a:t>
            </a:r>
            <a:br>
              <a:rPr lang="en-US" sz="4000" dirty="0">
                <a:latin typeface="Times New Roman" panose="02020603050405020304" pitchFamily="18" charset="0"/>
                <a:cs typeface="Times New Roman" panose="02020603050405020304" pitchFamily="18" charset="0"/>
              </a:rPr>
            </a:br>
            <a:r>
              <a:rPr lang="en-US" sz="4000" dirty="0">
                <a:latin typeface="Arial"/>
                <a:cs typeface="Arial"/>
                <a:sym typeface="+mn-ea"/>
              </a:rPr>
              <a:t>int, float, string</a:t>
            </a:r>
          </a:p>
        </p:txBody>
      </p:sp>
      <p:sp>
        <p:nvSpPr>
          <p:cNvPr id="3" name="Content Placeholder 2"/>
          <p:cNvSpPr>
            <a:spLocks noGrp="1"/>
          </p:cNvSpPr>
          <p:nvPr>
            <p:ph idx="1"/>
          </p:nvPr>
        </p:nvSpPr>
        <p:spPr>
          <a:xfrm>
            <a:off x="685800" y="1981200"/>
            <a:ext cx="7772400" cy="3752215"/>
          </a:xfrm>
        </p:spPr>
        <p:txBody>
          <a:bodyPr/>
          <a:lstStyle/>
          <a:p>
            <a:pPr lvl="0"/>
            <a:r>
              <a:rPr lang="en-US" sz="1530">
                <a:solidFill>
                  <a:schemeClr val="tx1"/>
                </a:solidFill>
              </a:rPr>
              <a:t>i and j are variable names</a:t>
            </a:r>
          </a:p>
          <a:p>
            <a:pPr lvl="0"/>
            <a:r>
              <a:rPr lang="en-US" sz="1530">
                <a:solidFill>
                  <a:schemeClr val="tx1"/>
                </a:solidFill>
              </a:rPr>
              <a:t>comparisons below evaluate to a Boolean</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6" name="Picture 5"/>
          <p:cNvPicPr>
            <a:picLocks noChangeAspect="1"/>
          </p:cNvPicPr>
          <p:nvPr/>
        </p:nvPicPr>
        <p:blipFill>
          <a:blip r:embed="rId4"/>
          <a:stretch>
            <a:fillRect/>
          </a:stretch>
        </p:blipFill>
        <p:spPr>
          <a:xfrm>
            <a:off x="762000" y="2675890"/>
            <a:ext cx="7120255" cy="3052445"/>
          </a:xfrm>
          <a:prstGeom prst="rect">
            <a:avLst/>
          </a:prstGeom>
        </p:spPr>
      </p:pic>
      <p:pic>
        <p:nvPicPr>
          <p:cNvPr id="7" name="Picture 6"/>
          <p:cNvPicPr>
            <a:picLocks noChangeAspect="1"/>
          </p:cNvPicPr>
          <p:nvPr/>
        </p:nvPicPr>
        <p:blipFill>
          <a:blip r:embed="rId5"/>
          <a:stretch>
            <a:fillRect/>
          </a:stretch>
        </p:blipFill>
        <p:spPr>
          <a:xfrm>
            <a:off x="3276600" y="2590800"/>
            <a:ext cx="2860040" cy="19545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Why Python?</a:t>
            </a:r>
          </a:p>
        </p:txBody>
      </p:sp>
      <p:sp>
        <p:nvSpPr>
          <p:cNvPr id="3" name="Content Placeholder 2"/>
          <p:cNvSpPr>
            <a:spLocks noGrp="1"/>
          </p:cNvSpPr>
          <p:nvPr>
            <p:ph idx="1"/>
          </p:nvPr>
        </p:nvSpPr>
        <p:spPr/>
        <p:txBody>
          <a:bodyPr/>
          <a:lstStyle/>
          <a:p>
            <a:r>
              <a:rPr lang="en-US" sz="1800"/>
              <a:t>Easy to learn and readable syntax</a:t>
            </a:r>
          </a:p>
          <a:p>
            <a:r>
              <a:rPr lang="en-US" sz="1800"/>
              <a:t>Versatile and multi-purpose</a:t>
            </a:r>
          </a:p>
          <a:p>
            <a:r>
              <a:rPr lang="en-US" sz="1800"/>
              <a:t>Extensive libraries and packages</a:t>
            </a:r>
          </a:p>
          <a:p>
            <a:pPr lvl="1"/>
            <a:r>
              <a:rPr lang="en-US" sz="1575"/>
              <a:t>collections of pre-written code that can be used to perform specific, so you don’t have to start from scratch</a:t>
            </a:r>
          </a:p>
          <a:p>
            <a:pPr lvl="2"/>
            <a:r>
              <a:rPr lang="en-US" sz="1350"/>
              <a:t>Web development (Django, Flask)</a:t>
            </a:r>
          </a:p>
          <a:p>
            <a:pPr lvl="2"/>
            <a:r>
              <a:rPr lang="en-US" sz="1350"/>
              <a:t>Data analysis (Pandas, NumPy)</a:t>
            </a:r>
          </a:p>
          <a:p>
            <a:pPr lvl="2"/>
            <a:r>
              <a:rPr lang="en-US" sz="1350"/>
              <a:t>Machine learning (TensorFlow, </a:t>
            </a:r>
            <a:r>
              <a:rPr lang="en-US" sz="1350" err="1"/>
              <a:t>PyTorch</a:t>
            </a:r>
            <a:r>
              <a:rPr lang="en-US" sz="1350"/>
              <a:t>)</a:t>
            </a:r>
          </a:p>
          <a:p>
            <a:pPr lvl="2"/>
            <a:r>
              <a:rPr lang="en-US" sz="1350"/>
              <a:t>Image processing (OpenCV, </a:t>
            </a:r>
            <a:r>
              <a:rPr lang="en-US" sz="1350" err="1"/>
              <a:t>skimage</a:t>
            </a:r>
            <a:r>
              <a:rPr lang="en-US" sz="1350"/>
              <a:t>)</a:t>
            </a:r>
          </a:p>
          <a:p>
            <a:pPr lvl="2"/>
            <a:r>
              <a:rPr lang="en-US" sz="1350">
                <a:cs typeface="Times New Roman"/>
              </a:rPr>
              <a:t>...</a:t>
            </a:r>
            <a:endParaRPr lang="en-US" sz="1350"/>
          </a:p>
          <a:p>
            <a:r>
              <a:rPr lang="en-US" sz="1800"/>
              <a:t>Cross-platform compatibility</a:t>
            </a:r>
            <a:endParaRPr lang="en-US" sz="1800">
              <a:cs typeface="Times New Roman"/>
            </a:endParaRPr>
          </a:p>
          <a:p>
            <a:r>
              <a:rPr lang="en-US" sz="1800"/>
              <a:t>Strong community support</a:t>
            </a:r>
            <a:endParaRPr lang="en-US" sz="1800">
              <a:cs typeface="Times New Roman"/>
            </a:endParaRPr>
          </a:p>
          <a:p>
            <a:r>
              <a:rPr lang="en-US" sz="1800"/>
              <a:t>High demand in the job market</a:t>
            </a:r>
            <a:endParaRPr lang="en-US"/>
          </a:p>
          <a:p>
            <a:pPr marL="457200" lvl="1" indent="0">
              <a:buNone/>
            </a:pPr>
            <a:endParaRPr lang="en-US" sz="1800"/>
          </a:p>
        </p:txBody>
      </p:sp>
      <p:pic>
        <p:nvPicPr>
          <p:cNvPr id="4" name="Picture 4" descr="Graphical user interface, text&#10;&#10;Description automatically generated">
            <a:extLst>
              <a:ext uri="{FF2B5EF4-FFF2-40B4-BE49-F238E27FC236}">
                <a16:creationId xmlns:a16="http://schemas.microsoft.com/office/drawing/2014/main" id="{01E38CC6-DE72-F1A0-C0BC-F7020176E4B9}"/>
              </a:ext>
            </a:extLst>
          </p:cNvPr>
          <p:cNvPicPr>
            <a:picLocks noChangeAspect="1"/>
          </p:cNvPicPr>
          <p:nvPr/>
        </p:nvPicPr>
        <p:blipFill>
          <a:blip r:embed="rId3"/>
          <a:stretch>
            <a:fillRect/>
          </a:stretch>
        </p:blipFill>
        <p:spPr>
          <a:xfrm>
            <a:off x="5407363" y="135125"/>
            <a:ext cx="3478854" cy="269707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sym typeface="+mn-ea"/>
              </a:rPr>
              <a:t>Exercise: </a:t>
            </a:r>
            <a:r>
              <a:rPr lang="en-US" sz="3200" dirty="0">
                <a:ea typeface="+mj-lt"/>
                <a:cs typeface="+mj-lt"/>
                <a:sym typeface="+mn-ea"/>
              </a:rPr>
              <a:t>Comparison and String Operations</a:t>
            </a:r>
            <a:endParaRPr lang="en-US" sz="3200" dirty="0">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pPr>
              <a:buAutoNum type="arabicPeriod"/>
            </a:pPr>
            <a:r>
              <a:rPr lang="en-US" sz="1400">
                <a:solidFill>
                  <a:srgbClr val="374151"/>
                </a:solidFill>
                <a:ea typeface="+mn-lt"/>
                <a:cs typeface="+mn-lt"/>
              </a:rPr>
              <a:t>Prompt</a:t>
            </a:r>
            <a:r>
              <a:rPr lang="en-US" sz="1400" dirty="0">
                <a:solidFill>
                  <a:srgbClr val="374151"/>
                </a:solidFill>
                <a:ea typeface="+mn-lt"/>
                <a:cs typeface="+mn-lt"/>
              </a:rPr>
              <a:t> the user to enter two numbers (</a:t>
            </a:r>
            <a:r>
              <a:rPr lang="en-US" sz="1400" b="1" dirty="0">
                <a:latin typeface="Consolas"/>
                <a:cs typeface="Times New Roman"/>
              </a:rPr>
              <a:t>num1</a:t>
            </a:r>
            <a:r>
              <a:rPr lang="en-US" sz="1400" dirty="0">
                <a:solidFill>
                  <a:srgbClr val="374151"/>
                </a:solidFill>
                <a:ea typeface="+mn-lt"/>
                <a:cs typeface="+mn-lt"/>
              </a:rPr>
              <a:t> and </a:t>
            </a:r>
            <a:r>
              <a:rPr lang="en-US" sz="1400" b="1" dirty="0">
                <a:latin typeface="Consolas"/>
                <a:ea typeface="+mn-lt"/>
                <a:cs typeface="+mn-lt"/>
              </a:rPr>
              <a:t>num2</a:t>
            </a:r>
            <a:r>
              <a:rPr lang="en-US" sz="1400" dirty="0">
                <a:solidFill>
                  <a:srgbClr val="374151"/>
                </a:solidFill>
                <a:ea typeface="+mn-lt"/>
                <a:cs typeface="+mn-lt"/>
              </a:rPr>
              <a:t>) of any data type (integers or floats).</a:t>
            </a:r>
            <a:endParaRPr lang="en-US" sz="1400">
              <a:cs typeface="Times New Roman"/>
            </a:endParaRPr>
          </a:p>
          <a:p>
            <a:pPr>
              <a:buAutoNum type="arabicPeriod"/>
            </a:pPr>
            <a:r>
              <a:rPr lang="en-US" sz="1400">
                <a:solidFill>
                  <a:srgbClr val="374151"/>
                </a:solidFill>
                <a:ea typeface="+mn-lt"/>
                <a:cs typeface="+mn-lt"/>
              </a:rPr>
              <a:t>Using the input values, perform the following tasks:</a:t>
            </a:r>
            <a:endParaRPr lang="en-US" sz="1400">
              <a:cs typeface="Times New Roman"/>
            </a:endParaRPr>
          </a:p>
          <a:p>
            <a:pPr marL="1028700" lvl="1"/>
            <a:r>
              <a:rPr lang="en-US" sz="1400">
                <a:solidFill>
                  <a:srgbClr val="374151"/>
                </a:solidFill>
                <a:ea typeface="+mn-lt"/>
                <a:cs typeface="+mn-lt"/>
              </a:rPr>
              <a:t>Print the sum of </a:t>
            </a:r>
            <a:r>
              <a:rPr lang="en-US" sz="1400" b="1">
                <a:latin typeface="Consolas"/>
                <a:ea typeface="+mn-lt"/>
                <a:cs typeface="+mn-lt"/>
              </a:rPr>
              <a:t>num1</a:t>
            </a:r>
            <a:r>
              <a:rPr lang="en-US" sz="1400">
                <a:solidFill>
                  <a:srgbClr val="374151"/>
                </a:solidFill>
                <a:ea typeface="+mn-lt"/>
                <a:cs typeface="+mn-lt"/>
              </a:rPr>
              <a:t> and </a:t>
            </a:r>
            <a:r>
              <a:rPr lang="en-US" sz="1400" b="1">
                <a:latin typeface="Consolas"/>
                <a:ea typeface="+mn-lt"/>
                <a:cs typeface="+mn-lt"/>
              </a:rPr>
              <a:t>num2</a:t>
            </a:r>
            <a:r>
              <a:rPr lang="en-US" sz="1400">
                <a:solidFill>
                  <a:srgbClr val="374151"/>
                </a:solidFill>
                <a:ea typeface="+mn-lt"/>
                <a:cs typeface="+mn-lt"/>
              </a:rPr>
              <a:t>.</a:t>
            </a:r>
            <a:endParaRPr lang="en-US" sz="1400">
              <a:cs typeface="Times New Roman"/>
            </a:endParaRPr>
          </a:p>
          <a:p>
            <a:pPr marL="1028700" lvl="1"/>
            <a:r>
              <a:rPr lang="en-US" sz="1400">
                <a:solidFill>
                  <a:srgbClr val="374151"/>
                </a:solidFill>
                <a:ea typeface="+mn-lt"/>
                <a:cs typeface="+mn-lt"/>
              </a:rPr>
              <a:t>Check if </a:t>
            </a:r>
            <a:r>
              <a:rPr lang="en-US" sz="1400" b="1">
                <a:latin typeface="Consolas"/>
                <a:ea typeface="+mn-lt"/>
                <a:cs typeface="+mn-lt"/>
              </a:rPr>
              <a:t>num1</a:t>
            </a:r>
            <a:r>
              <a:rPr lang="en-US" sz="1400">
                <a:solidFill>
                  <a:srgbClr val="374151"/>
                </a:solidFill>
                <a:ea typeface="+mn-lt"/>
                <a:cs typeface="+mn-lt"/>
              </a:rPr>
              <a:t> is equal to </a:t>
            </a:r>
            <a:r>
              <a:rPr lang="en-US" sz="1400" b="1">
                <a:latin typeface="Consolas"/>
                <a:ea typeface="+mn-lt"/>
                <a:cs typeface="+mn-lt"/>
              </a:rPr>
              <a:t>num2</a:t>
            </a:r>
            <a:r>
              <a:rPr lang="en-US" sz="1400">
                <a:solidFill>
                  <a:srgbClr val="374151"/>
                </a:solidFill>
                <a:ea typeface="+mn-lt"/>
                <a:cs typeface="+mn-lt"/>
              </a:rPr>
              <a:t> and print the result.</a:t>
            </a:r>
            <a:endParaRPr lang="en-US" sz="1400">
              <a:cs typeface="Times New Roman"/>
            </a:endParaRPr>
          </a:p>
          <a:p>
            <a:pPr marL="1028700" lvl="1"/>
            <a:r>
              <a:rPr lang="en-US" sz="1400">
                <a:solidFill>
                  <a:srgbClr val="374151"/>
                </a:solidFill>
                <a:ea typeface="+mn-lt"/>
                <a:cs typeface="+mn-lt"/>
              </a:rPr>
              <a:t>Check if </a:t>
            </a:r>
            <a:r>
              <a:rPr lang="en-US" sz="1400" b="1">
                <a:latin typeface="Consolas"/>
                <a:ea typeface="+mn-lt"/>
                <a:cs typeface="+mn-lt"/>
              </a:rPr>
              <a:t>num1</a:t>
            </a:r>
            <a:r>
              <a:rPr lang="en-US" sz="1400">
                <a:solidFill>
                  <a:srgbClr val="374151"/>
                </a:solidFill>
                <a:ea typeface="+mn-lt"/>
                <a:cs typeface="+mn-lt"/>
              </a:rPr>
              <a:t> is greater than </a:t>
            </a:r>
            <a:r>
              <a:rPr lang="en-US" sz="1400" b="1">
                <a:latin typeface="Consolas"/>
                <a:ea typeface="+mn-lt"/>
                <a:cs typeface="+mn-lt"/>
              </a:rPr>
              <a:t>num2</a:t>
            </a:r>
            <a:r>
              <a:rPr lang="en-US" sz="1400">
                <a:solidFill>
                  <a:srgbClr val="374151"/>
                </a:solidFill>
                <a:ea typeface="+mn-lt"/>
                <a:cs typeface="+mn-lt"/>
              </a:rPr>
              <a:t> and print the result.</a:t>
            </a:r>
            <a:endParaRPr lang="en-US" sz="1400">
              <a:ea typeface="+mn-lt"/>
              <a:cs typeface="+mn-lt"/>
            </a:endParaRPr>
          </a:p>
          <a:p>
            <a:pPr marL="1028700" lvl="1"/>
            <a:r>
              <a:rPr lang="en-US" sz="1400">
                <a:solidFill>
                  <a:srgbClr val="374151"/>
                </a:solidFill>
                <a:ea typeface="+mn-lt"/>
                <a:cs typeface="+mn-lt"/>
              </a:rPr>
              <a:t>Convert </a:t>
            </a:r>
            <a:r>
              <a:rPr lang="en-US" sz="1400" b="1">
                <a:latin typeface="Consolas"/>
                <a:ea typeface="+mn-lt"/>
                <a:cs typeface="+mn-lt"/>
              </a:rPr>
              <a:t>num1</a:t>
            </a:r>
            <a:r>
              <a:rPr lang="en-US" sz="1400">
                <a:solidFill>
                  <a:srgbClr val="374151"/>
                </a:solidFill>
                <a:ea typeface="+mn-lt"/>
                <a:cs typeface="+mn-lt"/>
              </a:rPr>
              <a:t> and </a:t>
            </a:r>
            <a:r>
              <a:rPr lang="en-US" sz="1400" b="1">
                <a:latin typeface="Consolas"/>
                <a:ea typeface="+mn-lt"/>
                <a:cs typeface="+mn-lt"/>
              </a:rPr>
              <a:t>num2</a:t>
            </a:r>
            <a:r>
              <a:rPr lang="en-US" sz="1400">
                <a:solidFill>
                  <a:srgbClr val="374151"/>
                </a:solidFill>
                <a:ea typeface="+mn-lt"/>
                <a:cs typeface="+mn-lt"/>
              </a:rPr>
              <a:t> to strings and concatenate them.</a:t>
            </a:r>
            <a:endParaRPr lang="en-US" sz="1400">
              <a:ea typeface="+mn-lt"/>
              <a:cs typeface="+mn-lt"/>
            </a:endParaRPr>
          </a:p>
          <a:p>
            <a:pPr marL="1028700" lvl="1"/>
            <a:r>
              <a:rPr lang="en-US" sz="1400">
                <a:solidFill>
                  <a:srgbClr val="374151"/>
                </a:solidFill>
                <a:ea typeface="+mn-lt"/>
                <a:cs typeface="+mn-lt"/>
              </a:rPr>
              <a:t>Print the length of the concatenated string.</a:t>
            </a:r>
            <a:endParaRPr lang="en-US" sz="1400">
              <a:ea typeface="+mn-lt"/>
              <a:cs typeface="+mn-lt"/>
            </a:endParaRPr>
          </a:p>
          <a:p>
            <a:pPr>
              <a:buAutoNum type="arabicPeriod"/>
            </a:pPr>
            <a:r>
              <a:rPr lang="en-US" sz="1400">
                <a:solidFill>
                  <a:srgbClr val="374151"/>
                </a:solidFill>
                <a:ea typeface="+mn-lt"/>
                <a:cs typeface="+mn-lt"/>
              </a:rPr>
              <a:t>Prompt the user to enter two strings (</a:t>
            </a:r>
            <a:r>
              <a:rPr lang="en-US" sz="1400" b="1">
                <a:latin typeface="Consolas"/>
                <a:ea typeface="+mn-lt"/>
                <a:cs typeface="+mn-lt"/>
              </a:rPr>
              <a:t>str1</a:t>
            </a:r>
            <a:r>
              <a:rPr lang="en-US" sz="1400">
                <a:solidFill>
                  <a:srgbClr val="374151"/>
                </a:solidFill>
                <a:ea typeface="+mn-lt"/>
                <a:cs typeface="+mn-lt"/>
              </a:rPr>
              <a:t> and </a:t>
            </a:r>
            <a:r>
              <a:rPr lang="en-US" sz="1400" b="1">
                <a:latin typeface="Consolas"/>
                <a:ea typeface="+mn-lt"/>
                <a:cs typeface="+mn-lt"/>
              </a:rPr>
              <a:t>str2</a:t>
            </a:r>
            <a:r>
              <a:rPr lang="en-US" sz="1400">
                <a:solidFill>
                  <a:srgbClr val="374151"/>
                </a:solidFill>
                <a:ea typeface="+mn-lt"/>
                <a:cs typeface="+mn-lt"/>
              </a:rPr>
              <a:t>).</a:t>
            </a:r>
            <a:endParaRPr lang="en-US" sz="1400">
              <a:cs typeface="Times New Roman"/>
            </a:endParaRPr>
          </a:p>
          <a:p>
            <a:pPr>
              <a:buAutoNum type="arabicPeriod"/>
            </a:pPr>
            <a:r>
              <a:rPr lang="en-US" sz="1400">
                <a:solidFill>
                  <a:srgbClr val="374151"/>
                </a:solidFill>
                <a:ea typeface="+mn-lt"/>
                <a:cs typeface="+mn-lt"/>
              </a:rPr>
              <a:t>Using the input values, perform the following tasks:</a:t>
            </a:r>
            <a:endParaRPr lang="en-US" sz="1400">
              <a:cs typeface="Times New Roman"/>
            </a:endParaRPr>
          </a:p>
          <a:p>
            <a:pPr marL="1028700" lvl="1"/>
            <a:r>
              <a:rPr lang="en-US" sz="1400">
                <a:solidFill>
                  <a:srgbClr val="374151"/>
                </a:solidFill>
                <a:ea typeface="+mn-lt"/>
                <a:cs typeface="+mn-lt"/>
              </a:rPr>
              <a:t>Check if </a:t>
            </a:r>
            <a:r>
              <a:rPr lang="en-US" sz="1400" b="1">
                <a:latin typeface="Consolas"/>
                <a:ea typeface="+mn-lt"/>
                <a:cs typeface="+mn-lt"/>
              </a:rPr>
              <a:t>str1</a:t>
            </a:r>
            <a:r>
              <a:rPr lang="en-US" sz="1400">
                <a:solidFill>
                  <a:srgbClr val="374151"/>
                </a:solidFill>
                <a:ea typeface="+mn-lt"/>
                <a:cs typeface="+mn-lt"/>
              </a:rPr>
              <a:t> is equal to </a:t>
            </a:r>
            <a:r>
              <a:rPr lang="en-US" sz="1400" b="1">
                <a:latin typeface="Consolas"/>
                <a:ea typeface="+mn-lt"/>
                <a:cs typeface="+mn-lt"/>
              </a:rPr>
              <a:t>str2</a:t>
            </a:r>
            <a:r>
              <a:rPr lang="en-US" sz="1400">
                <a:solidFill>
                  <a:srgbClr val="374151"/>
                </a:solidFill>
                <a:ea typeface="+mn-lt"/>
                <a:cs typeface="+mn-lt"/>
              </a:rPr>
              <a:t> and print the result.</a:t>
            </a:r>
            <a:endParaRPr lang="en-US" sz="1400">
              <a:ea typeface="+mn-lt"/>
              <a:cs typeface="+mn-lt"/>
            </a:endParaRPr>
          </a:p>
          <a:p>
            <a:pPr marL="1028700" lvl="1"/>
            <a:r>
              <a:rPr lang="en-US" sz="1400">
                <a:solidFill>
                  <a:srgbClr val="374151"/>
                </a:solidFill>
                <a:ea typeface="+mn-lt"/>
                <a:cs typeface="+mn-lt"/>
              </a:rPr>
              <a:t>Check if </a:t>
            </a:r>
            <a:r>
              <a:rPr lang="en-US" sz="1400" b="1">
                <a:latin typeface="Consolas"/>
                <a:ea typeface="+mn-lt"/>
                <a:cs typeface="+mn-lt"/>
              </a:rPr>
              <a:t>str1</a:t>
            </a:r>
            <a:r>
              <a:rPr lang="en-US" sz="1400">
                <a:solidFill>
                  <a:srgbClr val="374151"/>
                </a:solidFill>
                <a:ea typeface="+mn-lt"/>
                <a:cs typeface="+mn-lt"/>
              </a:rPr>
              <a:t> is greater than </a:t>
            </a:r>
            <a:r>
              <a:rPr lang="en-US" sz="1400" b="1">
                <a:latin typeface="Consolas"/>
                <a:ea typeface="+mn-lt"/>
                <a:cs typeface="+mn-lt"/>
              </a:rPr>
              <a:t>str2</a:t>
            </a:r>
            <a:r>
              <a:rPr lang="en-US" sz="1400">
                <a:solidFill>
                  <a:srgbClr val="374151"/>
                </a:solidFill>
                <a:ea typeface="+mn-lt"/>
                <a:cs typeface="+mn-lt"/>
              </a:rPr>
              <a:t> and print the result.</a:t>
            </a:r>
            <a:endParaRPr lang="en-US" sz="1400">
              <a:cs typeface="Times New Roman"/>
            </a:endParaRPr>
          </a:p>
          <a:p>
            <a:pPr marL="1028700" lvl="1"/>
            <a:r>
              <a:rPr lang="en-US" sz="1400">
                <a:solidFill>
                  <a:srgbClr val="374151"/>
                </a:solidFill>
                <a:ea typeface="+mn-lt"/>
                <a:cs typeface="+mn-lt"/>
              </a:rPr>
              <a:t>Concatenate </a:t>
            </a:r>
            <a:r>
              <a:rPr lang="en-US" sz="1400" b="1">
                <a:latin typeface="Consolas"/>
                <a:ea typeface="+mn-lt"/>
                <a:cs typeface="+mn-lt"/>
              </a:rPr>
              <a:t>str1</a:t>
            </a:r>
            <a:r>
              <a:rPr lang="en-US" sz="1400">
                <a:solidFill>
                  <a:srgbClr val="374151"/>
                </a:solidFill>
                <a:ea typeface="+mn-lt"/>
                <a:cs typeface="+mn-lt"/>
              </a:rPr>
              <a:t> and </a:t>
            </a:r>
            <a:r>
              <a:rPr lang="en-US" sz="1400" b="1">
                <a:latin typeface="Consolas"/>
                <a:ea typeface="+mn-lt"/>
                <a:cs typeface="+mn-lt"/>
              </a:rPr>
              <a:t>str2</a:t>
            </a:r>
            <a:r>
              <a:rPr lang="en-US" sz="1400">
                <a:solidFill>
                  <a:srgbClr val="374151"/>
                </a:solidFill>
                <a:ea typeface="+mn-lt"/>
                <a:cs typeface="+mn-lt"/>
              </a:rPr>
              <a:t>.</a:t>
            </a:r>
            <a:endParaRPr lang="en-US" sz="1400">
              <a:ea typeface="+mn-lt"/>
              <a:cs typeface="+mn-lt"/>
            </a:endParaRPr>
          </a:p>
          <a:p>
            <a:pPr marL="1028700" lvl="1"/>
            <a:r>
              <a:rPr lang="en-US" sz="1400">
                <a:solidFill>
                  <a:srgbClr val="374151"/>
                </a:solidFill>
                <a:ea typeface="+mn-lt"/>
                <a:cs typeface="+mn-lt"/>
              </a:rPr>
              <a:t>Print the length of the concatenated string.</a:t>
            </a:r>
            <a:endParaRPr lang="en-US" sz="1400">
              <a:cs typeface="Times New Roman"/>
            </a:endParaRPr>
          </a:p>
          <a:p>
            <a:pPr>
              <a:buAutoNum type="arabicPeriod"/>
            </a:pPr>
            <a:endParaRPr lang="en-US" sz="1800" dirty="0">
              <a:solidFill>
                <a:srgbClr val="374151"/>
              </a:solidFill>
              <a:cs typeface="Times New Roman"/>
            </a:endParaRPr>
          </a:p>
        </p:txBody>
      </p:sp>
    </p:spTree>
    <p:extLst>
      <p:ext uri="{BB962C8B-B14F-4D97-AF65-F5344CB8AC3E}">
        <p14:creationId xmlns:p14="http://schemas.microsoft.com/office/powerpoint/2010/main" val="500867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4000">
                <a:sym typeface="+mn-ea"/>
              </a:rPr>
              <a:t>Control flow - branching</a:t>
            </a:r>
          </a:p>
        </p:txBody>
      </p:sp>
      <p:sp>
        <p:nvSpPr>
          <p:cNvPr id="3" name="Content Placeholder 2"/>
          <p:cNvSpPr>
            <a:spLocks noGrp="1"/>
          </p:cNvSpPr>
          <p:nvPr>
            <p:ph idx="1"/>
          </p:nvPr>
        </p:nvSpPr>
        <p:spPr>
          <a:xfrm>
            <a:off x="685800" y="1981200"/>
            <a:ext cx="7772400" cy="3752215"/>
          </a:xfrm>
        </p:spPr>
        <p:txBody>
          <a:bodyPr/>
          <a:lstStyle/>
          <a:p>
            <a:pPr lvl="0"/>
            <a:r>
              <a:rPr lang="en-US" sz="1530">
                <a:solidFill>
                  <a:schemeClr val="tx1"/>
                </a:solidFill>
              </a:rPr>
              <a:t> &lt;condition&gt; has a value True or False</a:t>
            </a:r>
          </a:p>
          <a:p>
            <a:pPr lvl="0"/>
            <a:r>
              <a:rPr lang="en-US" sz="1530">
                <a:solidFill>
                  <a:schemeClr val="tx1"/>
                </a:solidFill>
              </a:rPr>
              <a:t> evaluate expressions in that block if &lt;condition&gt;is True</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11" name="Picture 10"/>
          <p:cNvPicPr>
            <a:picLocks noChangeAspect="1"/>
          </p:cNvPicPr>
          <p:nvPr/>
        </p:nvPicPr>
        <p:blipFill>
          <a:blip r:embed="rId4"/>
          <a:stretch>
            <a:fillRect/>
          </a:stretch>
        </p:blipFill>
        <p:spPr>
          <a:xfrm>
            <a:off x="457200" y="2819400"/>
            <a:ext cx="3477895" cy="2586990"/>
          </a:xfrm>
          <a:prstGeom prst="rect">
            <a:avLst/>
          </a:prstGeom>
        </p:spPr>
      </p:pic>
      <p:grpSp>
        <p:nvGrpSpPr>
          <p:cNvPr id="8" name="Group 7"/>
          <p:cNvGrpSpPr/>
          <p:nvPr/>
        </p:nvGrpSpPr>
        <p:grpSpPr>
          <a:xfrm>
            <a:off x="4077335" y="2819400"/>
            <a:ext cx="4744085" cy="2393950"/>
            <a:chOff x="600" y="4440"/>
            <a:chExt cx="9016" cy="4549"/>
          </a:xfrm>
        </p:grpSpPr>
        <p:pic>
          <p:nvPicPr>
            <p:cNvPr id="6" name="Picture 5"/>
            <p:cNvPicPr>
              <a:picLocks noChangeAspect="1"/>
            </p:cNvPicPr>
            <p:nvPr/>
          </p:nvPicPr>
          <p:blipFill>
            <a:blip r:embed="rId5"/>
            <a:stretch>
              <a:fillRect/>
            </a:stretch>
          </p:blipFill>
          <p:spPr>
            <a:xfrm>
              <a:off x="600" y="4489"/>
              <a:ext cx="4772" cy="4500"/>
            </a:xfrm>
            <a:prstGeom prst="rect">
              <a:avLst/>
            </a:prstGeom>
          </p:spPr>
        </p:pic>
        <p:pic>
          <p:nvPicPr>
            <p:cNvPr id="7" name="Picture 6"/>
            <p:cNvPicPr>
              <a:picLocks noChangeAspect="1"/>
            </p:cNvPicPr>
            <p:nvPr/>
          </p:nvPicPr>
          <p:blipFill>
            <a:blip r:embed="rId6"/>
            <a:stretch>
              <a:fillRect/>
            </a:stretch>
          </p:blipFill>
          <p:spPr>
            <a:xfrm>
              <a:off x="5160" y="4440"/>
              <a:ext cx="4456" cy="4429"/>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4000">
                <a:sym typeface="+mn-ea"/>
              </a:rPr>
              <a:t>Control flow - branching</a:t>
            </a:r>
          </a:p>
        </p:txBody>
      </p:sp>
      <p:sp>
        <p:nvSpPr>
          <p:cNvPr id="3" name="Content Placeholder 2"/>
          <p:cNvSpPr>
            <a:spLocks noGrp="1"/>
          </p:cNvSpPr>
          <p:nvPr>
            <p:ph idx="1"/>
          </p:nvPr>
        </p:nvSpPr>
        <p:spPr>
          <a:xfrm>
            <a:off x="685800" y="1981200"/>
            <a:ext cx="7772400" cy="3752215"/>
          </a:xfrm>
        </p:spPr>
        <p:txBody>
          <a:bodyPr/>
          <a:lstStyle/>
          <a:p>
            <a:pPr lvl="0"/>
            <a:r>
              <a:rPr lang="en-US" sz="1530">
                <a:solidFill>
                  <a:schemeClr val="tx1"/>
                </a:solidFill>
              </a:rPr>
              <a:t> &lt;condition&gt; has a value True or False</a:t>
            </a:r>
          </a:p>
          <a:p>
            <a:pPr lvl="0"/>
            <a:r>
              <a:rPr lang="en-US" sz="1530">
                <a:solidFill>
                  <a:schemeClr val="tx1"/>
                </a:solidFill>
              </a:rPr>
              <a:t> evaluate expressions in that block if &lt;condition&gt;is True</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grpSp>
        <p:nvGrpSpPr>
          <p:cNvPr id="8" name="Group 7"/>
          <p:cNvGrpSpPr/>
          <p:nvPr/>
        </p:nvGrpSpPr>
        <p:grpSpPr>
          <a:xfrm>
            <a:off x="724535" y="3048000"/>
            <a:ext cx="4744085" cy="2393950"/>
            <a:chOff x="600" y="4440"/>
            <a:chExt cx="9016" cy="4549"/>
          </a:xfrm>
        </p:grpSpPr>
        <p:pic>
          <p:nvPicPr>
            <p:cNvPr id="6" name="Picture 5"/>
            <p:cNvPicPr>
              <a:picLocks noChangeAspect="1"/>
            </p:cNvPicPr>
            <p:nvPr/>
          </p:nvPicPr>
          <p:blipFill>
            <a:blip r:embed="rId4"/>
            <a:stretch>
              <a:fillRect/>
            </a:stretch>
          </p:blipFill>
          <p:spPr>
            <a:xfrm>
              <a:off x="600" y="4489"/>
              <a:ext cx="4772" cy="4500"/>
            </a:xfrm>
            <a:prstGeom prst="rect">
              <a:avLst/>
            </a:prstGeom>
          </p:spPr>
        </p:pic>
        <p:pic>
          <p:nvPicPr>
            <p:cNvPr id="7" name="Picture 6"/>
            <p:cNvPicPr>
              <a:picLocks noChangeAspect="1"/>
            </p:cNvPicPr>
            <p:nvPr/>
          </p:nvPicPr>
          <p:blipFill>
            <a:blip r:embed="rId5"/>
            <a:stretch>
              <a:fillRect/>
            </a:stretch>
          </p:blipFill>
          <p:spPr>
            <a:xfrm>
              <a:off x="5160" y="4440"/>
              <a:ext cx="4456" cy="4429"/>
            </a:xfrm>
            <a:prstGeom prst="rect">
              <a:avLst/>
            </a:prstGeom>
          </p:spPr>
        </p:pic>
      </p:grpSp>
      <p:pic>
        <p:nvPicPr>
          <p:cNvPr id="5" name="Picture 4"/>
          <p:cNvPicPr>
            <a:picLocks noChangeAspect="1"/>
          </p:cNvPicPr>
          <p:nvPr/>
        </p:nvPicPr>
        <p:blipFill>
          <a:blip r:embed="rId6"/>
          <a:stretch>
            <a:fillRect/>
          </a:stretch>
        </p:blipFill>
        <p:spPr>
          <a:xfrm>
            <a:off x="5768039" y="3970401"/>
            <a:ext cx="2681605" cy="1765300"/>
          </a:xfrm>
          <a:prstGeom prst="rect">
            <a:avLst/>
          </a:prstGeom>
        </p:spPr>
      </p:pic>
      <p:pic>
        <p:nvPicPr>
          <p:cNvPr id="10" name="Picture 10" descr="Graphical user interface, text&#10;&#10;Description automatically generated">
            <a:extLst>
              <a:ext uri="{FF2B5EF4-FFF2-40B4-BE49-F238E27FC236}">
                <a16:creationId xmlns:a16="http://schemas.microsoft.com/office/drawing/2014/main" id="{000F97B1-6450-EE97-653E-333D5A4DDE0C}"/>
              </a:ext>
            </a:extLst>
          </p:cNvPr>
          <p:cNvPicPr>
            <a:picLocks noChangeAspect="1"/>
          </p:cNvPicPr>
          <p:nvPr/>
        </p:nvPicPr>
        <p:blipFill>
          <a:blip r:embed="rId7"/>
          <a:stretch>
            <a:fillRect/>
          </a:stretch>
        </p:blipFill>
        <p:spPr>
          <a:xfrm>
            <a:off x="5735685" y="2874390"/>
            <a:ext cx="2743200" cy="981927"/>
          </a:xfrm>
          <a:prstGeom prst="rect">
            <a:avLst/>
          </a:prstGeom>
        </p:spPr>
      </p:pic>
      <p:pic>
        <p:nvPicPr>
          <p:cNvPr id="11" name="Picture 11" descr="Shape&#10;&#10;Description automatically generated">
            <a:extLst>
              <a:ext uri="{FF2B5EF4-FFF2-40B4-BE49-F238E27FC236}">
                <a16:creationId xmlns:a16="http://schemas.microsoft.com/office/drawing/2014/main" id="{FA73F556-04CB-B1CB-9E8A-9B24DACA5112}"/>
              </a:ext>
            </a:extLst>
          </p:cNvPr>
          <p:cNvPicPr>
            <a:picLocks noChangeAspect="1"/>
          </p:cNvPicPr>
          <p:nvPr/>
        </p:nvPicPr>
        <p:blipFill>
          <a:blip r:embed="rId8"/>
          <a:stretch>
            <a:fillRect/>
          </a:stretch>
        </p:blipFill>
        <p:spPr>
          <a:xfrm>
            <a:off x="5735686" y="2235396"/>
            <a:ext cx="2743200" cy="60508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4000">
                <a:sym typeface="+mn-ea"/>
              </a:rPr>
              <a:t>Indentation</a:t>
            </a:r>
          </a:p>
        </p:txBody>
      </p:sp>
      <p:sp>
        <p:nvSpPr>
          <p:cNvPr id="3" name="Content Placeholder 2"/>
          <p:cNvSpPr>
            <a:spLocks noGrp="1"/>
          </p:cNvSpPr>
          <p:nvPr>
            <p:ph idx="1"/>
          </p:nvPr>
        </p:nvSpPr>
        <p:spPr>
          <a:xfrm>
            <a:off x="685800" y="1981200"/>
            <a:ext cx="7772400" cy="3752215"/>
          </a:xfrm>
        </p:spPr>
        <p:txBody>
          <a:bodyPr/>
          <a:lstStyle/>
          <a:p>
            <a:pPr lvl="0"/>
            <a:r>
              <a:rPr lang="en-US" sz="1530" b="1">
                <a:solidFill>
                  <a:schemeClr val="tx1"/>
                </a:solidFill>
              </a:rPr>
              <a:t>matters </a:t>
            </a:r>
            <a:r>
              <a:rPr lang="en-US" sz="1530">
                <a:solidFill>
                  <a:schemeClr val="tx1"/>
                </a:solidFill>
              </a:rPr>
              <a:t>in Python</a:t>
            </a:r>
          </a:p>
          <a:p>
            <a:pPr lvl="0"/>
            <a:r>
              <a:rPr lang="en-US" sz="1530">
                <a:solidFill>
                  <a:schemeClr val="tx1"/>
                </a:solidFill>
              </a:rPr>
              <a:t>how you denote blocks of code</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Picture 4"/>
          <p:cNvPicPr>
            <a:picLocks noChangeAspect="1"/>
          </p:cNvPicPr>
          <p:nvPr/>
        </p:nvPicPr>
        <p:blipFill>
          <a:blip r:embed="rId4"/>
          <a:stretch>
            <a:fillRect/>
          </a:stretch>
        </p:blipFill>
        <p:spPr>
          <a:xfrm>
            <a:off x="5638800" y="3048000"/>
            <a:ext cx="2681605" cy="1765300"/>
          </a:xfrm>
          <a:prstGeom prst="rect">
            <a:avLst/>
          </a:prstGeom>
        </p:spPr>
      </p:pic>
      <p:sp>
        <p:nvSpPr>
          <p:cNvPr id="9" name="Rectangles 8"/>
          <p:cNvSpPr/>
          <p:nvPr/>
        </p:nvSpPr>
        <p:spPr>
          <a:xfrm>
            <a:off x="6324600" y="3733800"/>
            <a:ext cx="1676400" cy="590550"/>
          </a:xfrm>
          <a:prstGeom prst="rect">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pic>
        <p:nvPicPr>
          <p:cNvPr id="11" name="Picture 10"/>
          <p:cNvPicPr>
            <a:picLocks noChangeAspect="1"/>
          </p:cNvPicPr>
          <p:nvPr/>
        </p:nvPicPr>
        <p:blipFill>
          <a:blip r:embed="rId5"/>
          <a:stretch>
            <a:fillRect/>
          </a:stretch>
        </p:blipFill>
        <p:spPr>
          <a:xfrm>
            <a:off x="914400" y="2819400"/>
            <a:ext cx="4093845" cy="2106930"/>
          </a:xfrm>
          <a:prstGeom prst="rect">
            <a:avLst/>
          </a:prstGeom>
        </p:spPr>
      </p:pic>
      <p:pic>
        <p:nvPicPr>
          <p:cNvPr id="6" name="Picture 6" descr="Text&#10;&#10;Description automatically generated">
            <a:extLst>
              <a:ext uri="{FF2B5EF4-FFF2-40B4-BE49-F238E27FC236}">
                <a16:creationId xmlns:a16="http://schemas.microsoft.com/office/drawing/2014/main" id="{954A8D15-D822-B274-5909-6DB21556E150}"/>
              </a:ext>
            </a:extLst>
          </p:cNvPr>
          <p:cNvPicPr>
            <a:picLocks noChangeAspect="1"/>
          </p:cNvPicPr>
          <p:nvPr/>
        </p:nvPicPr>
        <p:blipFill>
          <a:blip r:embed="rId6"/>
          <a:stretch>
            <a:fillRect/>
          </a:stretch>
        </p:blipFill>
        <p:spPr>
          <a:xfrm>
            <a:off x="5608391" y="1848176"/>
            <a:ext cx="2743200" cy="9658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4000">
                <a:sym typeface="+mn-ea"/>
              </a:rPr>
              <a:t>= vs ==</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grpSp>
        <p:nvGrpSpPr>
          <p:cNvPr id="8" name="Group 7"/>
          <p:cNvGrpSpPr/>
          <p:nvPr/>
        </p:nvGrpSpPr>
        <p:grpSpPr>
          <a:xfrm>
            <a:off x="762000" y="1981200"/>
            <a:ext cx="4358640" cy="2869565"/>
            <a:chOff x="1680" y="3141"/>
            <a:chExt cx="6864" cy="4519"/>
          </a:xfrm>
        </p:grpSpPr>
        <p:pic>
          <p:nvPicPr>
            <p:cNvPr id="5" name="Picture 4"/>
            <p:cNvPicPr>
              <a:picLocks noChangeAspect="1"/>
            </p:cNvPicPr>
            <p:nvPr/>
          </p:nvPicPr>
          <p:blipFill>
            <a:blip r:embed="rId4"/>
            <a:stretch>
              <a:fillRect/>
            </a:stretch>
          </p:blipFill>
          <p:spPr>
            <a:xfrm>
              <a:off x="1680" y="3141"/>
              <a:ext cx="6864" cy="4519"/>
            </a:xfrm>
            <a:prstGeom prst="rect">
              <a:avLst/>
            </a:prstGeom>
          </p:spPr>
        </p:pic>
        <p:sp>
          <p:nvSpPr>
            <p:cNvPr id="9" name="Rectangles 8"/>
            <p:cNvSpPr/>
            <p:nvPr/>
          </p:nvSpPr>
          <p:spPr>
            <a:xfrm>
              <a:off x="2640" y="5061"/>
              <a:ext cx="1974" cy="333"/>
            </a:xfrm>
            <a:prstGeom prst="rect">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anose="020B0604020202020204" pitchFamily="34" charset="0"/>
                <a:ea typeface="MS Pゴシック" pitchFamily="-92" charset="-128"/>
              </a:endParaRPr>
            </a:p>
          </p:txBody>
        </p:sp>
      </p:grpSp>
      <p:pic>
        <p:nvPicPr>
          <p:cNvPr id="6" name="Content Placeholder 5"/>
          <p:cNvPicPr>
            <a:picLocks noGrp="1" noChangeAspect="1"/>
          </p:cNvPicPr>
          <p:nvPr>
            <p:ph idx="1"/>
          </p:nvPr>
        </p:nvPicPr>
        <p:blipFill>
          <a:blip r:embed="rId5"/>
          <a:stretch>
            <a:fillRect/>
          </a:stretch>
        </p:blipFill>
        <p:spPr>
          <a:xfrm>
            <a:off x="5181600" y="1295400"/>
            <a:ext cx="1665605" cy="1403985"/>
          </a:xfrm>
          <a:prstGeom prst="rect">
            <a:avLst/>
          </a:prstGeom>
        </p:spPr>
      </p:pic>
      <p:pic>
        <p:nvPicPr>
          <p:cNvPr id="10" name="Picture 9"/>
          <p:cNvPicPr>
            <a:picLocks noChangeAspect="1"/>
          </p:cNvPicPr>
          <p:nvPr/>
        </p:nvPicPr>
        <p:blipFill>
          <a:blip r:embed="rId6"/>
          <a:stretch>
            <a:fillRect/>
          </a:stretch>
        </p:blipFill>
        <p:spPr>
          <a:xfrm>
            <a:off x="5029200" y="1295400"/>
            <a:ext cx="664210" cy="6076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sym typeface="+mn-ea"/>
              </a:rPr>
              <a:t>Exercise:</a:t>
            </a:r>
            <a:r>
              <a:rPr lang="en-US" sz="3200" dirty="0">
                <a:ea typeface="MS Pゴシック"/>
                <a:cs typeface="+mj-lt"/>
                <a:sym typeface="+mn-ea"/>
              </a:rPr>
              <a:t> </a:t>
            </a:r>
            <a:r>
              <a:rPr lang="en-US" sz="3200" dirty="0">
                <a:ea typeface="+mj-lt"/>
                <a:cs typeface="+mj-lt"/>
                <a:sym typeface="+mn-ea"/>
              </a:rPr>
              <a:t>Grade Classification</a:t>
            </a:r>
            <a:endParaRPr lang="en-US" sz="3200" dirty="0">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r>
              <a:rPr lang="en-US" sz="2400" dirty="0">
                <a:solidFill>
                  <a:srgbClr val="374151"/>
                </a:solidFill>
                <a:ea typeface="+mn-lt"/>
                <a:cs typeface="+mn-lt"/>
              </a:rPr>
              <a:t>Write a Python program that prompts the user to </a:t>
            </a:r>
            <a:r>
              <a:rPr lang="en-US" sz="2400" b="1" dirty="0">
                <a:solidFill>
                  <a:srgbClr val="374151"/>
                </a:solidFill>
                <a:ea typeface="+mn-lt"/>
                <a:cs typeface="+mn-lt"/>
              </a:rPr>
              <a:t>enter </a:t>
            </a:r>
            <a:r>
              <a:rPr lang="en-US" sz="2400" dirty="0">
                <a:solidFill>
                  <a:srgbClr val="374151"/>
                </a:solidFill>
                <a:ea typeface="+mn-lt"/>
                <a:cs typeface="+mn-lt"/>
              </a:rPr>
              <a:t>their exam score and determines their grade based on the following conditions:</a:t>
            </a:r>
            <a:endParaRPr lang="en-US" sz="2400" dirty="0">
              <a:ea typeface="+mn-lt"/>
              <a:cs typeface="+mn-lt"/>
            </a:endParaRPr>
          </a:p>
          <a:p>
            <a:pPr lvl="1"/>
            <a:r>
              <a:rPr lang="en-US" sz="1800" dirty="0">
                <a:solidFill>
                  <a:srgbClr val="374151"/>
                </a:solidFill>
                <a:ea typeface="+mn-lt"/>
                <a:cs typeface="+mn-lt"/>
              </a:rPr>
              <a:t>If the score is greater than or equal to 90, print "Grade: A"</a:t>
            </a:r>
            <a:endParaRPr lang="en-US" sz="1800" dirty="0">
              <a:cs typeface="Times New Roman"/>
            </a:endParaRPr>
          </a:p>
          <a:p>
            <a:pPr lvl="1"/>
            <a:r>
              <a:rPr lang="en-US" sz="1800" dirty="0">
                <a:solidFill>
                  <a:srgbClr val="374151"/>
                </a:solidFill>
                <a:ea typeface="+mn-lt"/>
                <a:cs typeface="+mn-lt"/>
              </a:rPr>
              <a:t>If the score is between 80 and 89 (inclusive), print "Grade: B"</a:t>
            </a:r>
            <a:endParaRPr lang="en-US" sz="1800" dirty="0">
              <a:cs typeface="Times New Roman"/>
            </a:endParaRPr>
          </a:p>
          <a:p>
            <a:pPr lvl="1"/>
            <a:r>
              <a:rPr lang="en-US" sz="1800" dirty="0">
                <a:solidFill>
                  <a:srgbClr val="374151"/>
                </a:solidFill>
                <a:ea typeface="+mn-lt"/>
                <a:cs typeface="+mn-lt"/>
              </a:rPr>
              <a:t>If the score is between 70 and 79 (inclusive), print "Grade: C"</a:t>
            </a:r>
            <a:endParaRPr lang="en-US" sz="1800" dirty="0">
              <a:cs typeface="Times New Roman"/>
            </a:endParaRPr>
          </a:p>
          <a:p>
            <a:pPr lvl="1"/>
            <a:r>
              <a:rPr lang="en-US" sz="1800" dirty="0">
                <a:solidFill>
                  <a:srgbClr val="374151"/>
                </a:solidFill>
                <a:ea typeface="+mn-lt"/>
                <a:cs typeface="+mn-lt"/>
              </a:rPr>
              <a:t>If the score is between 60 and 69 (inclusive), print "Grade: D"</a:t>
            </a:r>
            <a:endParaRPr lang="en-US" sz="1800" dirty="0">
              <a:cs typeface="Times New Roman"/>
            </a:endParaRPr>
          </a:p>
          <a:p>
            <a:pPr lvl="1"/>
            <a:r>
              <a:rPr lang="en-US" sz="1800" dirty="0">
                <a:solidFill>
                  <a:srgbClr val="374151"/>
                </a:solidFill>
                <a:ea typeface="+mn-lt"/>
                <a:cs typeface="+mn-lt"/>
              </a:rPr>
              <a:t>If the score is less than 60, print "Grade: F"</a:t>
            </a:r>
            <a:endParaRPr lang="en-US" sz="1800" dirty="0">
              <a:cs typeface="Times New Roman"/>
            </a:endParaRPr>
          </a:p>
          <a:p>
            <a:pPr>
              <a:buAutoNum type="arabicPeriod"/>
            </a:pPr>
            <a:endParaRPr lang="en-US" sz="1400" dirty="0">
              <a:solidFill>
                <a:srgbClr val="374151"/>
              </a:solidFill>
              <a:cs typeface="Times New Roman"/>
            </a:endParaRPr>
          </a:p>
          <a:p>
            <a:pPr>
              <a:buAutoNum type="arabicPeriod"/>
            </a:pPr>
            <a:endParaRPr lang="en-US" sz="1800" dirty="0">
              <a:solidFill>
                <a:srgbClr val="374151"/>
              </a:solidFill>
              <a:cs typeface="Times New Roman"/>
            </a:endParaRPr>
          </a:p>
        </p:txBody>
      </p:sp>
    </p:spTree>
    <p:extLst>
      <p:ext uri="{BB962C8B-B14F-4D97-AF65-F5344CB8AC3E}">
        <p14:creationId xmlns:p14="http://schemas.microsoft.com/office/powerpoint/2010/main" val="1096411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4000">
                <a:sym typeface="+mn-ea"/>
              </a:rPr>
              <a:t>Control flow - Loops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7" name="Picture 6"/>
          <p:cNvPicPr>
            <a:picLocks noChangeAspect="1"/>
          </p:cNvPicPr>
          <p:nvPr/>
        </p:nvPicPr>
        <p:blipFill>
          <a:blip r:embed="rId4"/>
          <a:stretch>
            <a:fillRect/>
          </a:stretch>
        </p:blipFill>
        <p:spPr>
          <a:xfrm>
            <a:off x="838200" y="1600200"/>
            <a:ext cx="5991860" cy="41656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Control flow - </a:t>
            </a:r>
            <a:br>
              <a:rPr lang="en-US" sz="3600">
                <a:sym typeface="+mn-ea"/>
              </a:rPr>
            </a:br>
            <a:r>
              <a:rPr lang="en-US" sz="4000">
                <a:latin typeface="Arial" panose="020B0604020202020204" pitchFamily="34" charset="0"/>
                <a:cs typeface="Arial" panose="020B0604020202020204" pitchFamily="34" charset="0"/>
                <a:sym typeface="+mn-ea"/>
              </a:rPr>
              <a:t>while </a:t>
            </a:r>
            <a:r>
              <a:rPr lang="en-US" sz="3600">
                <a:sym typeface="+mn-ea"/>
              </a:rPr>
              <a:t>LOOPS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6" name="Content Placeholder 5"/>
          <p:cNvSpPr>
            <a:spLocks noGrp="1"/>
          </p:cNvSpPr>
          <p:nvPr>
            <p:ph idx="1"/>
          </p:nvPr>
        </p:nvSpPr>
        <p:spPr>
          <a:xfrm>
            <a:off x="685800" y="1981200"/>
            <a:ext cx="7772400" cy="3752215"/>
          </a:xfrm>
        </p:spPr>
        <p:txBody>
          <a:bodyPr/>
          <a:lstStyle/>
          <a:p>
            <a:pPr marL="457200" lvl="1" indent="0">
              <a:buNone/>
            </a:pPr>
            <a:r>
              <a:rPr lang="en-US" sz="1225">
                <a:solidFill>
                  <a:schemeClr val="tx2"/>
                </a:solidFill>
                <a:latin typeface="Arial" panose="020B0604020202020204" pitchFamily="34" charset="0"/>
                <a:ea typeface="+mj-ea"/>
                <a:cs typeface="Arial" panose="020B0604020202020204" pitchFamily="34" charset="0"/>
              </a:rPr>
              <a:t>while &lt;condition&gt;:</a:t>
            </a:r>
          </a:p>
          <a:p>
            <a:pPr marL="457200" lvl="1" indent="0">
              <a:buNone/>
            </a:pPr>
            <a:r>
              <a:rPr lang="en-US" sz="1225">
                <a:solidFill>
                  <a:schemeClr val="tx2"/>
                </a:solidFill>
                <a:latin typeface="Arial" panose="020B0604020202020204" pitchFamily="34" charset="0"/>
                <a:ea typeface="+mj-ea"/>
                <a:cs typeface="Arial" panose="020B0604020202020204" pitchFamily="34" charset="0"/>
              </a:rPr>
              <a:t>	&lt;expression&gt;</a:t>
            </a:r>
          </a:p>
          <a:p>
            <a:pPr marL="457200" lvl="1" indent="0">
              <a:buNone/>
            </a:pPr>
            <a:r>
              <a:rPr lang="en-US" sz="1225">
                <a:solidFill>
                  <a:schemeClr val="tx2"/>
                </a:solidFill>
                <a:latin typeface="Arial" panose="020B0604020202020204" pitchFamily="34" charset="0"/>
                <a:ea typeface="+mj-ea"/>
                <a:cs typeface="Arial" panose="020B0604020202020204" pitchFamily="34" charset="0"/>
              </a:rPr>
              <a:t>	&lt;expression&gt;</a:t>
            </a:r>
          </a:p>
          <a:p>
            <a:pPr marL="914400" lvl="2" indent="0">
              <a:buNone/>
            </a:pPr>
            <a:r>
              <a:rPr lang="en-US" sz="1050">
                <a:solidFill>
                  <a:schemeClr val="tx2"/>
                </a:solidFill>
                <a:latin typeface="Arial" panose="020B0604020202020204" pitchFamily="34" charset="0"/>
                <a:ea typeface="+mj-ea"/>
                <a:cs typeface="Arial" panose="020B0604020202020204" pitchFamily="34" charset="0"/>
              </a:rPr>
              <a:t>...</a:t>
            </a:r>
          </a:p>
          <a:p>
            <a:pPr lvl="0"/>
            <a:r>
              <a:rPr lang="en-US" sz="1530">
                <a:solidFill>
                  <a:schemeClr val="tx1"/>
                </a:solidFill>
              </a:rPr>
              <a:t>&lt;condition&gt; evaluates to a Boolean</a:t>
            </a:r>
          </a:p>
          <a:p>
            <a:pPr lvl="0"/>
            <a:r>
              <a:rPr lang="en-US" sz="1530">
                <a:solidFill>
                  <a:schemeClr val="tx1"/>
                </a:solidFill>
              </a:rPr>
              <a:t>if &lt;condition&gt; is True, do all the steps inside the while code block</a:t>
            </a:r>
          </a:p>
          <a:p>
            <a:pPr lvl="0"/>
            <a:r>
              <a:rPr lang="en-US" sz="1530">
                <a:solidFill>
                  <a:schemeClr val="tx1"/>
                </a:solidFill>
              </a:rPr>
              <a:t>check &lt;condition&gt; again</a:t>
            </a:r>
          </a:p>
          <a:p>
            <a:pPr lvl="0"/>
            <a:r>
              <a:rPr lang="en-US" sz="1530">
                <a:solidFill>
                  <a:schemeClr val="tx1"/>
                </a:solidFill>
              </a:rPr>
              <a:t>repeat until &lt;condition&gt; is False</a:t>
            </a:r>
          </a:p>
        </p:txBody>
      </p:sp>
      <p:pic>
        <p:nvPicPr>
          <p:cNvPr id="8" name="Picture 7"/>
          <p:cNvPicPr>
            <a:picLocks noChangeAspect="1"/>
          </p:cNvPicPr>
          <p:nvPr/>
        </p:nvPicPr>
        <p:blipFill>
          <a:blip r:embed="rId4"/>
          <a:stretch>
            <a:fillRect/>
          </a:stretch>
        </p:blipFill>
        <p:spPr>
          <a:xfrm>
            <a:off x="4038600" y="3601720"/>
            <a:ext cx="3820795" cy="21894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sym typeface="+mn-ea"/>
              </a:rPr>
              <a:t>Exercise: </a:t>
            </a:r>
            <a:r>
              <a:rPr lang="en-US" sz="3200" dirty="0">
                <a:ea typeface="+mj-lt"/>
                <a:cs typeface="+mj-lt"/>
                <a:sym typeface="+mn-ea"/>
              </a:rPr>
              <a:t>Comparison and String Operations</a:t>
            </a:r>
            <a:endParaRPr lang="en-US" sz="3200" dirty="0">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r>
              <a:rPr lang="en-US" sz="2400" dirty="0">
                <a:ea typeface="+mn-lt"/>
                <a:cs typeface="+mn-lt"/>
              </a:rPr>
              <a:t>Write a Python program that prompts the user to create a new password. </a:t>
            </a:r>
            <a:endParaRPr lang="en-US" dirty="0"/>
          </a:p>
          <a:p>
            <a:pPr lvl="1"/>
            <a:r>
              <a:rPr lang="en-US" sz="2000" dirty="0">
                <a:ea typeface="+mn-lt"/>
                <a:cs typeface="+mn-lt"/>
              </a:rPr>
              <a:t>The program should then allow the user to input the password up to 5 times. </a:t>
            </a:r>
          </a:p>
          <a:p>
            <a:pPr lvl="1"/>
            <a:r>
              <a:rPr lang="en-US" sz="2000" dirty="0">
                <a:ea typeface="+mn-lt"/>
                <a:cs typeface="+mn-lt"/>
              </a:rPr>
              <a:t>If the entered password matches the newly created password, display a success message (hint: </a:t>
            </a:r>
            <a:r>
              <a:rPr lang="en-US" sz="2000" dirty="0">
                <a:solidFill>
                  <a:srgbClr val="374151"/>
                </a:solidFill>
                <a:ea typeface="+mn-lt"/>
                <a:cs typeface="+mn-lt"/>
              </a:rPr>
              <a:t>the loop can be terminated with the </a:t>
            </a:r>
            <a:r>
              <a:rPr lang="en-US" sz="2000" b="1" dirty="0">
                <a:latin typeface="Consolas"/>
                <a:ea typeface="+mn-lt"/>
                <a:cs typeface="+mn-lt"/>
              </a:rPr>
              <a:t>break</a:t>
            </a:r>
            <a:r>
              <a:rPr lang="en-US" sz="2000" dirty="0">
                <a:solidFill>
                  <a:srgbClr val="374151"/>
                </a:solidFill>
                <a:ea typeface="+mn-lt"/>
                <a:cs typeface="+mn-lt"/>
              </a:rPr>
              <a:t> statement).</a:t>
            </a:r>
          </a:p>
          <a:p>
            <a:pPr lvl="1"/>
            <a:r>
              <a:rPr lang="en-US" sz="2000" dirty="0">
                <a:ea typeface="+mn-lt"/>
                <a:cs typeface="+mn-lt"/>
              </a:rPr>
              <a:t>Otherwise, provide feedback indicating the number of attempts remaining.</a:t>
            </a:r>
            <a:endParaRPr lang="en-US" sz="2000">
              <a:cs typeface="Times New Roman"/>
            </a:endParaRPr>
          </a:p>
          <a:p>
            <a:pPr>
              <a:buAutoNum type="arabicPeriod"/>
            </a:pPr>
            <a:endParaRPr lang="en-US" sz="1400" dirty="0">
              <a:solidFill>
                <a:srgbClr val="374151"/>
              </a:solidFill>
              <a:cs typeface="Times New Roman"/>
            </a:endParaRPr>
          </a:p>
          <a:p>
            <a:pPr>
              <a:buAutoNum type="arabicPeriod"/>
            </a:pPr>
            <a:endParaRPr lang="en-US" sz="1800" dirty="0">
              <a:solidFill>
                <a:srgbClr val="374151"/>
              </a:solidFill>
              <a:cs typeface="Times New Roman"/>
            </a:endParaRPr>
          </a:p>
        </p:txBody>
      </p:sp>
    </p:spTree>
    <p:extLst>
      <p:ext uri="{BB962C8B-B14F-4D97-AF65-F5344CB8AC3E}">
        <p14:creationId xmlns:p14="http://schemas.microsoft.com/office/powerpoint/2010/main" val="2856050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Control flow - </a:t>
            </a:r>
            <a:br>
              <a:rPr lang="en-US" sz="3600">
                <a:sym typeface="+mn-ea"/>
              </a:rPr>
            </a:br>
            <a:r>
              <a:rPr lang="en-US" sz="4000">
                <a:latin typeface="Arial" panose="020B0604020202020204" pitchFamily="34" charset="0"/>
                <a:cs typeface="Arial" panose="020B0604020202020204" pitchFamily="34" charset="0"/>
                <a:sym typeface="+mn-ea"/>
              </a:rPr>
              <a:t>while </a:t>
            </a:r>
            <a:r>
              <a:rPr lang="en-US" sz="3600">
                <a:sym typeface="+mn-ea"/>
              </a:rPr>
              <a:t>and </a:t>
            </a:r>
            <a:r>
              <a:rPr lang="en-US" sz="4000">
                <a:latin typeface="Arial" panose="020B0604020202020204" pitchFamily="34" charset="0"/>
                <a:cs typeface="Arial" panose="020B0604020202020204" pitchFamily="34" charset="0"/>
                <a:sym typeface="+mn-ea"/>
              </a:rPr>
              <a:t>for </a:t>
            </a:r>
            <a:r>
              <a:rPr lang="en-US" sz="3600">
                <a:sym typeface="+mn-ea"/>
              </a:rPr>
              <a:t>LOOPS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6" name="Content Placeholder 5"/>
          <p:cNvSpPr>
            <a:spLocks noGrp="1"/>
          </p:cNvSpPr>
          <p:nvPr>
            <p:ph idx="1"/>
          </p:nvPr>
        </p:nvSpPr>
        <p:spPr>
          <a:xfrm>
            <a:off x="685800" y="1981200"/>
            <a:ext cx="7772400" cy="3752215"/>
          </a:xfrm>
        </p:spPr>
        <p:txBody>
          <a:bodyPr/>
          <a:lstStyle/>
          <a:p>
            <a:pPr lvl="0"/>
            <a:r>
              <a:rPr lang="en-US" sz="1530">
                <a:solidFill>
                  <a:schemeClr val="tx1"/>
                </a:solidFill>
              </a:rPr>
              <a:t>iterate through numbers in a sequence</a:t>
            </a: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0"/>
            <a:endParaRPr lang="en-US" sz="1530">
              <a:solidFill>
                <a:schemeClr val="tx1"/>
              </a:solidFill>
            </a:endParaRPr>
          </a:p>
          <a:p>
            <a:pPr lvl="1"/>
            <a:endParaRPr lang="en-US" sz="1335">
              <a:solidFill>
                <a:schemeClr val="tx1"/>
              </a:solidFill>
            </a:endParaRPr>
          </a:p>
          <a:p>
            <a:pPr lvl="1" algn="l">
              <a:buClrTx/>
              <a:buSzTx/>
            </a:pPr>
            <a:endParaRPr lang="en-US" sz="1070">
              <a:solidFill>
                <a:schemeClr val="tx2"/>
              </a:solidFill>
              <a:latin typeface="Arial" panose="020B0604020202020204" pitchFamily="34" charset="0"/>
              <a:ea typeface="+mj-ea"/>
              <a:cs typeface="Arial" panose="020B0604020202020204" pitchFamily="34" charset="0"/>
            </a:endParaRPr>
          </a:p>
          <a:p>
            <a:pPr marL="457200" lvl="1" indent="0" algn="l">
              <a:buClrTx/>
              <a:buSzTx/>
              <a:buNone/>
            </a:pPr>
            <a:endParaRPr lang="en-US" sz="1070">
              <a:solidFill>
                <a:schemeClr val="tx2"/>
              </a:solidFill>
              <a:latin typeface="Arial" panose="020B0604020202020204" pitchFamily="34" charset="0"/>
              <a:ea typeface="+mj-ea"/>
              <a:cs typeface="Arial" panose="020B0604020202020204" pitchFamily="34" charset="0"/>
            </a:endParaRPr>
          </a:p>
          <a:p>
            <a:pPr marL="457200" lvl="1" indent="0" algn="l">
              <a:buClrTx/>
              <a:buSzTx/>
              <a:buNone/>
            </a:pPr>
            <a:r>
              <a:rPr lang="en-US" sz="1070">
                <a:solidFill>
                  <a:schemeClr val="tx2"/>
                </a:solidFill>
                <a:latin typeface="Arial" panose="020B0604020202020204" pitchFamily="34" charset="0"/>
                <a:ea typeface="+mj-ea"/>
                <a:cs typeface="Arial" panose="020B0604020202020204" pitchFamily="34" charset="0"/>
              </a:rPr>
              <a:t>for &lt;variable&gt; in range(&lt;some_num&gt;):</a:t>
            </a:r>
          </a:p>
          <a:p>
            <a:pPr marL="457200" lvl="1" indent="0" algn="l">
              <a:buClrTx/>
              <a:buSzTx/>
              <a:buNone/>
            </a:pPr>
            <a:r>
              <a:rPr lang="en-US" sz="1070">
                <a:solidFill>
                  <a:schemeClr val="tx2"/>
                </a:solidFill>
                <a:latin typeface="Arial" panose="020B0604020202020204" pitchFamily="34" charset="0"/>
                <a:ea typeface="+mj-ea"/>
                <a:cs typeface="Arial" panose="020B0604020202020204" pitchFamily="34" charset="0"/>
              </a:rPr>
              <a:t>	&lt;expression&gt;</a:t>
            </a:r>
          </a:p>
          <a:p>
            <a:pPr marL="457200" lvl="1" indent="0" algn="l">
              <a:buClrTx/>
              <a:buSzTx/>
              <a:buNone/>
            </a:pPr>
            <a:r>
              <a:rPr lang="en-US" sz="1070">
                <a:solidFill>
                  <a:schemeClr val="tx2"/>
                </a:solidFill>
                <a:latin typeface="Arial" panose="020B0604020202020204" pitchFamily="34" charset="0"/>
                <a:ea typeface="+mj-ea"/>
                <a:cs typeface="Arial" panose="020B0604020202020204" pitchFamily="34" charset="0"/>
              </a:rPr>
              <a:t>	&lt;expression&gt;</a:t>
            </a:r>
          </a:p>
          <a:p>
            <a:pPr marL="457200" lvl="1" indent="0" algn="l">
              <a:buClrTx/>
              <a:buSzTx/>
              <a:buNone/>
            </a:pPr>
            <a:r>
              <a:rPr lang="en-US" sz="1070">
                <a:solidFill>
                  <a:schemeClr val="tx2"/>
                </a:solidFill>
                <a:latin typeface="Arial" panose="020B0604020202020204" pitchFamily="34" charset="0"/>
                <a:ea typeface="+mj-ea"/>
                <a:cs typeface="Arial" panose="020B0604020202020204" pitchFamily="34" charset="0"/>
              </a:rPr>
              <a:t>	...</a:t>
            </a:r>
          </a:p>
          <a:p>
            <a:pPr lvl="0"/>
            <a:endParaRPr lang="en-US" sz="1530">
              <a:solidFill>
                <a:schemeClr val="tx1"/>
              </a:solidFill>
            </a:endParaRPr>
          </a:p>
        </p:txBody>
      </p:sp>
      <p:pic>
        <p:nvPicPr>
          <p:cNvPr id="3" name="Picture 2"/>
          <p:cNvPicPr>
            <a:picLocks noChangeAspect="1"/>
          </p:cNvPicPr>
          <p:nvPr/>
        </p:nvPicPr>
        <p:blipFill>
          <a:blip r:embed="rId4"/>
          <a:stretch>
            <a:fillRect/>
          </a:stretch>
        </p:blipFill>
        <p:spPr>
          <a:xfrm>
            <a:off x="1066800" y="2362200"/>
            <a:ext cx="3657600" cy="1779905"/>
          </a:xfrm>
          <a:prstGeom prst="rect">
            <a:avLst/>
          </a:prstGeom>
        </p:spPr>
      </p:pic>
      <p:pic>
        <p:nvPicPr>
          <p:cNvPr id="5" name="Picture 6">
            <a:extLst>
              <a:ext uri="{FF2B5EF4-FFF2-40B4-BE49-F238E27FC236}">
                <a16:creationId xmlns:a16="http://schemas.microsoft.com/office/drawing/2014/main" id="{2E1D1FE0-CF24-5C22-E437-47C8E7E24DE2}"/>
              </a:ext>
            </a:extLst>
          </p:cNvPr>
          <p:cNvPicPr>
            <a:picLocks noChangeAspect="1"/>
          </p:cNvPicPr>
          <p:nvPr/>
        </p:nvPicPr>
        <p:blipFill>
          <a:blip r:embed="rId5"/>
          <a:stretch>
            <a:fillRect/>
          </a:stretch>
        </p:blipFill>
        <p:spPr>
          <a:xfrm>
            <a:off x="5066132" y="2213283"/>
            <a:ext cx="3392704" cy="591174"/>
          </a:xfrm>
          <a:prstGeom prst="rect">
            <a:avLst/>
          </a:prstGeom>
        </p:spPr>
      </p:pic>
      <p:pic>
        <p:nvPicPr>
          <p:cNvPr id="7" name="Picture 7">
            <a:extLst>
              <a:ext uri="{FF2B5EF4-FFF2-40B4-BE49-F238E27FC236}">
                <a16:creationId xmlns:a16="http://schemas.microsoft.com/office/drawing/2014/main" id="{FBD4C78D-7921-B957-89DC-891958850256}"/>
              </a:ext>
            </a:extLst>
          </p:cNvPr>
          <p:cNvPicPr>
            <a:picLocks noChangeAspect="1"/>
          </p:cNvPicPr>
          <p:nvPr/>
        </p:nvPicPr>
        <p:blipFill>
          <a:blip r:embed="rId6"/>
          <a:stretch>
            <a:fillRect/>
          </a:stretch>
        </p:blipFill>
        <p:spPr>
          <a:xfrm>
            <a:off x="5066133" y="3129040"/>
            <a:ext cx="3392704" cy="733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t>Python </a:t>
            </a:r>
            <a:r>
              <a:rPr lang="en-US" sz="4000">
                <a:solidFill>
                  <a:srgbClr val="FF0000"/>
                </a:solidFill>
              </a:rPr>
              <a:t>Environment </a:t>
            </a:r>
            <a:r>
              <a:rPr lang="en-US" sz="4000"/>
              <a:t>with Anaconda</a:t>
            </a:r>
          </a:p>
        </p:txBody>
      </p:sp>
      <p:sp>
        <p:nvSpPr>
          <p:cNvPr id="3" name="Content Placeholder 2"/>
          <p:cNvSpPr>
            <a:spLocks noGrp="1"/>
          </p:cNvSpPr>
          <p:nvPr>
            <p:ph idx="1"/>
          </p:nvPr>
        </p:nvSpPr>
        <p:spPr/>
        <p:txBody>
          <a:bodyPr/>
          <a:lstStyle/>
          <a:p>
            <a:pPr algn="just"/>
            <a:r>
              <a:rPr lang="en-US" sz="1600"/>
              <a:t>Python environment</a:t>
            </a:r>
          </a:p>
          <a:p>
            <a:pPr lvl="1" algn="just"/>
            <a:r>
              <a:rPr lang="en-US" sz="1600"/>
              <a:t>Python interpreter and runtime</a:t>
            </a:r>
          </a:p>
          <a:p>
            <a:pPr lvl="1" algn="just"/>
            <a:r>
              <a:rPr lang="en-US" sz="1600"/>
              <a:t>Collection of packages and libraries</a:t>
            </a:r>
          </a:p>
          <a:p>
            <a:pPr lvl="1" algn="just"/>
            <a:r>
              <a:rPr lang="en-US" sz="1600"/>
              <a:t>Customized settings and configurations</a:t>
            </a:r>
          </a:p>
          <a:p>
            <a:pPr lvl="0" algn="just"/>
            <a:endParaRPr lang="en-US" sz="1600"/>
          </a:p>
          <a:p>
            <a:pPr lvl="0" algn="just"/>
            <a:r>
              <a:rPr lang="en-US" sz="1600"/>
              <a:t>Benefits:</a:t>
            </a:r>
          </a:p>
          <a:p>
            <a:pPr lvl="1" algn="just"/>
            <a:r>
              <a:rPr lang="en-US" sz="1600"/>
              <a:t>Dependency management: Each project may have its own specific set of packages and library versions.</a:t>
            </a:r>
          </a:p>
          <a:p>
            <a:pPr lvl="1" algn="just"/>
            <a:r>
              <a:rPr lang="en-US" sz="1600"/>
              <a:t>Isolation: Environments provide isolation, preventing issues that may arise from different projects requiring incompatible versions of the same library or package.</a:t>
            </a:r>
          </a:p>
          <a:p>
            <a:pPr lvl="1" algn="just"/>
            <a:r>
              <a:rPr lang="en-US" sz="1600"/>
              <a:t>Easier reproducibility</a:t>
            </a:r>
          </a:p>
          <a:p>
            <a:pPr lvl="1" algn="just"/>
            <a:r>
              <a:rPr lang="en-US" sz="1600"/>
              <a:t>Easier collaboration</a:t>
            </a:r>
          </a:p>
          <a:p>
            <a:pPr lvl="1" algn="just"/>
            <a:endParaRPr lang="en-US" sz="1600"/>
          </a:p>
          <a:p>
            <a:pPr lvl="1" algn="just"/>
            <a:endParaRPr lang="en-US" sz="1600"/>
          </a:p>
          <a:p>
            <a:pPr lvl="0" algn="just"/>
            <a:endParaRPr lang="en-US" sz="1600"/>
          </a:p>
        </p:txBody>
      </p:sp>
      <p:grpSp>
        <p:nvGrpSpPr>
          <p:cNvPr id="6" name="Group 5"/>
          <p:cNvGrpSpPr/>
          <p:nvPr/>
        </p:nvGrpSpPr>
        <p:grpSpPr>
          <a:xfrm>
            <a:off x="4800600" y="1447800"/>
            <a:ext cx="4145280" cy="2331720"/>
            <a:chOff x="7560" y="1920"/>
            <a:chExt cx="6528" cy="3672"/>
          </a:xfrm>
        </p:grpSpPr>
        <p:pic>
          <p:nvPicPr>
            <p:cNvPr id="4" name="Picture 3"/>
            <p:cNvPicPr>
              <a:picLocks noChangeAspect="1"/>
            </p:cNvPicPr>
            <p:nvPr/>
          </p:nvPicPr>
          <p:blipFill>
            <a:blip r:embed="rId3"/>
            <a:stretch>
              <a:fillRect/>
            </a:stretch>
          </p:blipFill>
          <p:spPr>
            <a:xfrm>
              <a:off x="7560" y="1920"/>
              <a:ext cx="6528" cy="3672"/>
            </a:xfrm>
            <a:prstGeom prst="rect">
              <a:avLst/>
            </a:prstGeom>
          </p:spPr>
        </p:pic>
        <p:sp>
          <p:nvSpPr>
            <p:cNvPr id="5" name="Text Box 4"/>
            <p:cNvSpPr txBox="1"/>
            <p:nvPr/>
          </p:nvSpPr>
          <p:spPr>
            <a:xfrm>
              <a:off x="7920" y="5231"/>
              <a:ext cx="5832" cy="337"/>
            </a:xfrm>
            <a:prstGeom prst="rect">
              <a:avLst/>
            </a:prstGeom>
            <a:noFill/>
          </p:spPr>
          <p:txBody>
            <a:bodyPr wrap="square" rtlCol="0" anchor="t">
              <a:spAutoFit/>
            </a:bodyPr>
            <a:lstStyle/>
            <a:p>
              <a:pPr algn="ctr"/>
              <a:r>
                <a:rPr lang="en-US" sz="800">
                  <a:latin typeface="Times New Roman" panose="02020603050405020304" pitchFamily="18" charset="0"/>
                  <a:cs typeface="Times New Roman" panose="02020603050405020304" pitchFamily="18" charset="0"/>
                </a:rPr>
                <a:t>https://www.dataquest.io/blog/a-complete-guide-to-python-virtual-environments/</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Control flow - </a:t>
            </a:r>
            <a:br>
              <a:rPr lang="en-US" sz="3600">
                <a:sym typeface="+mn-ea"/>
              </a:rPr>
            </a:br>
            <a:r>
              <a:rPr lang="en-US" sz="4000">
                <a:latin typeface="Arial" panose="020B0604020202020204" pitchFamily="34" charset="0"/>
                <a:cs typeface="Arial" panose="020B0604020202020204" pitchFamily="34" charset="0"/>
                <a:sym typeface="+mn-ea"/>
              </a:rPr>
              <a:t>for </a:t>
            </a:r>
            <a:r>
              <a:rPr lang="en-US" sz="3600">
                <a:sym typeface="+mn-ea"/>
              </a:rPr>
              <a:t>LOOPS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6" name="Content Placeholder 5"/>
          <p:cNvSpPr>
            <a:spLocks noGrp="1"/>
          </p:cNvSpPr>
          <p:nvPr>
            <p:ph idx="1"/>
          </p:nvPr>
        </p:nvSpPr>
        <p:spPr>
          <a:xfrm>
            <a:off x="685800" y="1981200"/>
            <a:ext cx="7772400" cy="3752215"/>
          </a:xfrm>
        </p:spPr>
        <p:txBody>
          <a:bodyPr/>
          <a:lstStyle/>
          <a:p>
            <a:pPr lvl="0"/>
            <a:r>
              <a:rPr lang="en-US" sz="1530">
                <a:solidFill>
                  <a:schemeClr val="tx1"/>
                </a:solidFill>
              </a:rPr>
              <a:t>iterate through numbers in a sequence</a:t>
            </a:r>
            <a:endParaRPr lang="en-US" sz="1070">
              <a:solidFill>
                <a:schemeClr val="tx2"/>
              </a:solidFill>
              <a:latin typeface="Arial" panose="020B0604020202020204" pitchFamily="34" charset="0"/>
              <a:ea typeface="+mj-ea"/>
              <a:cs typeface="Arial" panose="020B0604020202020204" pitchFamily="34" charset="0"/>
            </a:endParaRPr>
          </a:p>
          <a:p>
            <a:pPr marL="457200" lvl="1" indent="0" algn="l">
              <a:buClrTx/>
              <a:buSzTx/>
              <a:buNone/>
            </a:pPr>
            <a:endParaRPr lang="en-US" sz="1070">
              <a:solidFill>
                <a:schemeClr val="tx2"/>
              </a:solidFill>
              <a:latin typeface="Arial" panose="020B0604020202020204" pitchFamily="34" charset="0"/>
              <a:ea typeface="+mj-ea"/>
              <a:cs typeface="Arial" panose="020B0604020202020204" pitchFamily="34" charset="0"/>
            </a:endParaRPr>
          </a:p>
          <a:p>
            <a:pPr marL="457200" lvl="1" indent="0" algn="l">
              <a:buClrTx/>
              <a:buSzTx/>
              <a:buNone/>
            </a:pPr>
            <a:r>
              <a:rPr lang="en-US" sz="1070">
                <a:solidFill>
                  <a:schemeClr val="tx2"/>
                </a:solidFill>
                <a:latin typeface="Arial" panose="020B0604020202020204" pitchFamily="34" charset="0"/>
                <a:ea typeface="+mj-ea"/>
                <a:cs typeface="Arial" panose="020B0604020202020204" pitchFamily="34" charset="0"/>
              </a:rPr>
              <a:t>for &lt;variable&gt; in range(&lt;some_num&gt;):</a:t>
            </a:r>
          </a:p>
          <a:p>
            <a:pPr marL="457200" lvl="1" indent="0" algn="l">
              <a:buClrTx/>
              <a:buSzTx/>
              <a:buNone/>
            </a:pPr>
            <a:r>
              <a:rPr lang="en-US" sz="1070">
                <a:solidFill>
                  <a:schemeClr val="tx2"/>
                </a:solidFill>
                <a:latin typeface="Arial" panose="020B0604020202020204" pitchFamily="34" charset="0"/>
                <a:ea typeface="+mj-ea"/>
                <a:cs typeface="Arial" panose="020B0604020202020204" pitchFamily="34" charset="0"/>
              </a:rPr>
              <a:t>	&lt;expression&gt;</a:t>
            </a:r>
          </a:p>
          <a:p>
            <a:pPr marL="457200" lvl="1" indent="0" algn="l">
              <a:buClrTx/>
              <a:buSzTx/>
              <a:buNone/>
            </a:pPr>
            <a:r>
              <a:rPr lang="en-US" sz="1070">
                <a:solidFill>
                  <a:schemeClr val="tx2"/>
                </a:solidFill>
                <a:latin typeface="Arial" panose="020B0604020202020204" pitchFamily="34" charset="0"/>
                <a:ea typeface="+mj-ea"/>
                <a:cs typeface="Arial" panose="020B0604020202020204" pitchFamily="34" charset="0"/>
              </a:rPr>
              <a:t>	&lt;expression&gt;</a:t>
            </a:r>
          </a:p>
          <a:p>
            <a:pPr marL="457200" lvl="1" indent="0" algn="l">
              <a:buClrTx/>
              <a:buSzTx/>
              <a:buNone/>
            </a:pPr>
            <a:r>
              <a:rPr lang="en-US" sz="1070">
                <a:solidFill>
                  <a:schemeClr val="tx2"/>
                </a:solidFill>
                <a:latin typeface="Arial" panose="020B0604020202020204" pitchFamily="34" charset="0"/>
                <a:ea typeface="+mj-ea"/>
                <a:cs typeface="Arial" panose="020B0604020202020204" pitchFamily="34" charset="0"/>
              </a:rPr>
              <a:t>	...</a:t>
            </a:r>
          </a:p>
          <a:p>
            <a:pPr lvl="0" algn="l">
              <a:buClrTx/>
              <a:buSzTx/>
            </a:pPr>
            <a:r>
              <a:rPr lang="en-US" sz="1530">
                <a:sym typeface="+mn-ea"/>
              </a:rPr>
              <a:t>each time through the loop, &lt;variable&gt; takes a value</a:t>
            </a:r>
          </a:p>
          <a:p>
            <a:pPr lvl="0" algn="l">
              <a:buClrTx/>
              <a:buSzTx/>
            </a:pPr>
            <a:r>
              <a:rPr lang="en-US" sz="1530">
                <a:sym typeface="+mn-ea"/>
              </a:rPr>
              <a:t>first time, &lt;variable&gt; starts at the smallest value</a:t>
            </a:r>
          </a:p>
          <a:p>
            <a:pPr lvl="0" algn="l">
              <a:buClrTx/>
              <a:buSzTx/>
            </a:pPr>
            <a:r>
              <a:rPr lang="en-US" sz="1530">
                <a:sym typeface="+mn-ea"/>
              </a:rPr>
              <a:t>next time, &lt;variable&gt; gets the prev value + 1</a:t>
            </a:r>
          </a:p>
          <a:p>
            <a:pPr lvl="0" algn="l">
              <a:buClrTx/>
              <a:buSzTx/>
            </a:pPr>
            <a:r>
              <a:rPr lang="en-US" sz="1530">
                <a:sym typeface="+mn-ea"/>
              </a:rPr>
              <a:t>etc.</a:t>
            </a:r>
          </a:p>
          <a:p>
            <a:pPr lvl="0"/>
            <a:endParaRPr lang="en-US" sz="1530">
              <a:solidFill>
                <a:schemeClr val="tx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r>
              <a:rPr lang="en-US" sz="4000">
                <a:latin typeface="Arial"/>
                <a:cs typeface="Arial"/>
                <a:sym typeface="+mn-ea"/>
              </a:rPr>
              <a:t>range(start, stop, step)</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6" name="Content Placeholder 5"/>
          <p:cNvSpPr>
            <a:spLocks noGrp="1"/>
          </p:cNvSpPr>
          <p:nvPr>
            <p:ph idx="1"/>
          </p:nvPr>
        </p:nvSpPr>
        <p:spPr>
          <a:xfrm>
            <a:off x="685800" y="1981200"/>
            <a:ext cx="7772400" cy="3752215"/>
          </a:xfrm>
        </p:spPr>
        <p:txBody>
          <a:bodyPr/>
          <a:lstStyle/>
          <a:p>
            <a:pPr lvl="0"/>
            <a:r>
              <a:rPr lang="en-US" sz="1530">
                <a:solidFill>
                  <a:schemeClr val="tx1"/>
                </a:solidFill>
              </a:rPr>
              <a:t>default values are start = 0 and step = 1 and optional</a:t>
            </a:r>
          </a:p>
          <a:p>
            <a:pPr lvl="0"/>
            <a:r>
              <a:rPr lang="en-US" sz="1530">
                <a:solidFill>
                  <a:schemeClr val="tx1"/>
                </a:solidFill>
              </a:rPr>
              <a:t>loop until value is </a:t>
            </a:r>
            <a:r>
              <a:rPr lang="en-US" sz="1530" b="1">
                <a:solidFill>
                  <a:schemeClr val="tx1"/>
                </a:solidFill>
              </a:rPr>
              <a:t>stop - 1</a:t>
            </a:r>
            <a:endParaRPr lang="en-US" sz="1530">
              <a:solidFill>
                <a:schemeClr val="tx1"/>
              </a:solidFill>
            </a:endParaRPr>
          </a:p>
          <a:p>
            <a:pPr lvl="0"/>
            <a:endParaRPr lang="en-US" sz="1530">
              <a:solidFill>
                <a:schemeClr val="tx1"/>
              </a:solidFill>
            </a:endParaRPr>
          </a:p>
        </p:txBody>
      </p:sp>
      <p:pic>
        <p:nvPicPr>
          <p:cNvPr id="3" name="Picture 2"/>
          <p:cNvPicPr>
            <a:picLocks noChangeAspect="1"/>
          </p:cNvPicPr>
          <p:nvPr/>
        </p:nvPicPr>
        <p:blipFill>
          <a:blip r:embed="rId4"/>
          <a:stretch>
            <a:fillRect/>
          </a:stretch>
        </p:blipFill>
        <p:spPr>
          <a:xfrm>
            <a:off x="914400" y="2667000"/>
            <a:ext cx="2728595" cy="26860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a:latin typeface="Arial" panose="020B0604020202020204" pitchFamily="34" charset="0"/>
                <a:cs typeface="Arial" panose="020B0604020202020204" pitchFamily="34" charset="0"/>
                <a:sym typeface="+mn-ea"/>
              </a:rPr>
              <a:t>break </a:t>
            </a:r>
            <a:r>
              <a:rPr lang="en-US" sz="4000">
                <a:sym typeface="+mn-ea"/>
              </a:rPr>
              <a:t>statement</a:t>
            </a:r>
            <a:endParaRPr lang="en-US" sz="4000">
              <a:latin typeface="Arial" panose="020B0604020202020204" pitchFamily="34" charset="0"/>
              <a:cs typeface="Arial" panose="020B0604020202020204" pitchFamily="34" charset="0"/>
              <a:sym typeface="+mn-ea"/>
            </a:endParaRP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6" name="Content Placeholder 5"/>
          <p:cNvSpPr>
            <a:spLocks noGrp="1"/>
          </p:cNvSpPr>
          <p:nvPr>
            <p:ph idx="1"/>
          </p:nvPr>
        </p:nvSpPr>
        <p:spPr>
          <a:xfrm>
            <a:off x="685800" y="1981200"/>
            <a:ext cx="7772400" cy="3752215"/>
          </a:xfrm>
        </p:spPr>
        <p:txBody>
          <a:bodyPr/>
          <a:lstStyle/>
          <a:p>
            <a:pPr lvl="0"/>
            <a:r>
              <a:rPr lang="en-US" sz="1500" dirty="0"/>
              <a:t>immediately exits whatever loop it is in</a:t>
            </a:r>
          </a:p>
          <a:p>
            <a:pPr lvl="0"/>
            <a:r>
              <a:rPr lang="en-US" sz="1500" dirty="0"/>
              <a:t>skips remaining expressions in code block</a:t>
            </a:r>
            <a:endParaRPr lang="en-US" sz="1500" dirty="0">
              <a:cs typeface="Times New Roman"/>
            </a:endParaRPr>
          </a:p>
          <a:p>
            <a:pPr lvl="0"/>
            <a:r>
              <a:rPr lang="en-US" sz="1500" b="1" dirty="0"/>
              <a:t>exits only innermost loop!</a:t>
            </a:r>
            <a:endParaRPr lang="en-US" sz="1500" b="1" dirty="0">
              <a:cs typeface="Times New Roman"/>
            </a:endParaRPr>
          </a:p>
        </p:txBody>
      </p:sp>
      <p:pic>
        <p:nvPicPr>
          <p:cNvPr id="5" name="Picture 4"/>
          <p:cNvPicPr>
            <a:picLocks noChangeAspect="1"/>
          </p:cNvPicPr>
          <p:nvPr/>
        </p:nvPicPr>
        <p:blipFill>
          <a:blip r:embed="rId4"/>
          <a:stretch>
            <a:fillRect/>
          </a:stretch>
        </p:blipFill>
        <p:spPr>
          <a:xfrm>
            <a:off x="990600" y="3200400"/>
            <a:ext cx="3023235" cy="19119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a:latin typeface="Arial" panose="020B0604020202020204" pitchFamily="34" charset="0"/>
                <a:cs typeface="Arial" panose="020B0604020202020204" pitchFamily="34" charset="0"/>
                <a:sym typeface="+mn-ea"/>
              </a:rPr>
              <a:t>break </a:t>
            </a:r>
            <a:r>
              <a:rPr lang="en-US" sz="4000">
                <a:sym typeface="+mn-ea"/>
              </a:rPr>
              <a:t>statement</a:t>
            </a:r>
            <a:endParaRPr lang="en-US" sz="4000">
              <a:latin typeface="Arial" panose="020B0604020202020204" pitchFamily="34" charset="0"/>
              <a:cs typeface="Arial" panose="020B0604020202020204" pitchFamily="34" charset="0"/>
              <a:sym typeface="+mn-ea"/>
            </a:endParaRP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sp>
        <p:nvSpPr>
          <p:cNvPr id="6" name="Content Placeholder 5"/>
          <p:cNvSpPr>
            <a:spLocks noGrp="1"/>
          </p:cNvSpPr>
          <p:nvPr>
            <p:ph idx="1"/>
          </p:nvPr>
        </p:nvSpPr>
        <p:spPr>
          <a:xfrm>
            <a:off x="685800" y="1981200"/>
            <a:ext cx="7772400" cy="3752215"/>
          </a:xfrm>
        </p:spPr>
        <p:txBody>
          <a:bodyPr/>
          <a:lstStyle/>
          <a:p>
            <a:pPr lvl="0"/>
            <a:r>
              <a:rPr lang="en-US" sz="1530">
                <a:solidFill>
                  <a:schemeClr val="tx1"/>
                </a:solidFill>
              </a:rPr>
              <a:t>immediately exits whatever loop it is in</a:t>
            </a:r>
          </a:p>
          <a:p>
            <a:pPr lvl="0"/>
            <a:r>
              <a:rPr lang="en-US" sz="1530">
                <a:solidFill>
                  <a:schemeClr val="tx1"/>
                </a:solidFill>
              </a:rPr>
              <a:t>skips remaining expressions in code block</a:t>
            </a:r>
          </a:p>
          <a:p>
            <a:pPr lvl="0"/>
            <a:r>
              <a:rPr lang="en-US" sz="1530">
                <a:solidFill>
                  <a:schemeClr val="tx1"/>
                </a:solidFill>
              </a:rPr>
              <a:t>exits only innermost loop!</a:t>
            </a:r>
          </a:p>
        </p:txBody>
      </p:sp>
      <p:pic>
        <p:nvPicPr>
          <p:cNvPr id="3" name="Picture 2"/>
          <p:cNvPicPr>
            <a:picLocks noChangeAspect="1"/>
          </p:cNvPicPr>
          <p:nvPr/>
        </p:nvPicPr>
        <p:blipFill>
          <a:blip r:embed="rId4"/>
          <a:stretch>
            <a:fillRect/>
          </a:stretch>
        </p:blipFill>
        <p:spPr>
          <a:xfrm>
            <a:off x="609600" y="3124200"/>
            <a:ext cx="3818255" cy="1744980"/>
          </a:xfrm>
          <a:prstGeom prst="rect">
            <a:avLst/>
          </a:prstGeom>
        </p:spPr>
      </p:pic>
      <p:pic>
        <p:nvPicPr>
          <p:cNvPr id="7" name="Picture 6"/>
          <p:cNvPicPr>
            <a:picLocks noChangeAspect="1"/>
          </p:cNvPicPr>
          <p:nvPr/>
        </p:nvPicPr>
        <p:blipFill>
          <a:blip r:embed="rId5"/>
          <a:stretch>
            <a:fillRect/>
          </a:stretch>
        </p:blipFill>
        <p:spPr>
          <a:xfrm>
            <a:off x="4800600" y="3124200"/>
            <a:ext cx="3279775" cy="25723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pPr algn="l">
              <a:buClrTx/>
              <a:buSzTx/>
              <a:buFontTx/>
            </a:pPr>
            <a:r>
              <a:rPr lang="en-US" sz="3600">
                <a:sym typeface="+mn-ea"/>
              </a:rPr>
              <a:t>Control flow - </a:t>
            </a:r>
            <a:br>
              <a:rPr lang="en-US" sz="3600">
                <a:sym typeface="+mn-ea"/>
              </a:rPr>
            </a:br>
            <a:r>
              <a:rPr lang="en-US" sz="4000">
                <a:latin typeface="Arial" panose="020B0604020202020204" pitchFamily="34" charset="0"/>
                <a:cs typeface="Arial" panose="020B0604020202020204" pitchFamily="34" charset="0"/>
                <a:sym typeface="+mn-ea"/>
              </a:rPr>
              <a:t>while </a:t>
            </a:r>
            <a:r>
              <a:rPr lang="en-US" sz="3600">
                <a:sym typeface="+mn-ea"/>
              </a:rPr>
              <a:t>and </a:t>
            </a:r>
            <a:r>
              <a:rPr lang="en-US" sz="4000">
                <a:latin typeface="Arial" panose="020B0604020202020204" pitchFamily="34" charset="0"/>
                <a:cs typeface="Arial" panose="020B0604020202020204" pitchFamily="34" charset="0"/>
                <a:sym typeface="+mn-ea"/>
              </a:rPr>
              <a:t>for </a:t>
            </a:r>
            <a:r>
              <a:rPr lang="en-US" sz="3600">
                <a:sym typeface="+mn-ea"/>
              </a:rPr>
              <a:t>LOOPS</a:t>
            </a:r>
          </a:p>
        </p:txBody>
      </p:sp>
      <p:sp>
        <p:nvSpPr>
          <p:cNvPr id="4" name="Text Box 3"/>
          <p:cNvSpPr txBox="1"/>
          <p:nvPr/>
        </p:nvSpPr>
        <p:spPr>
          <a:xfrm>
            <a:off x="685800" y="5791200"/>
            <a:ext cx="7772400" cy="229870"/>
          </a:xfrm>
          <a:prstGeom prst="rect">
            <a:avLst/>
          </a:prstGeom>
          <a:noFill/>
        </p:spPr>
        <p:txBody>
          <a:bodyPr wrap="square" rtlCol="0" anchor="t">
            <a:spAutoFit/>
          </a:bodyPr>
          <a:lstStyle/>
          <a:p>
            <a:r>
              <a:rPr lang="en-US" sz="900">
                <a:latin typeface="Times New Roman" panose="02020603050405020304" pitchFamily="18" charset="0"/>
                <a:cs typeface="Times New Roman" panose="02020603050405020304" pitchFamily="18" charset="0"/>
                <a:sym typeface="+mn-ea"/>
              </a:rPr>
              <a:t>Credit: Ana Bell, Eric Grimson,  John Guttag (2016). </a:t>
            </a:r>
            <a:r>
              <a:rPr lang="en-US" sz="900" i="1">
                <a:latin typeface="Times New Roman" panose="02020603050405020304" pitchFamily="18" charset="0"/>
                <a:cs typeface="Times New Roman" panose="02020603050405020304" pitchFamily="18" charset="0"/>
                <a:sym typeface="+mn-ea"/>
              </a:rPr>
              <a:t>Introduction to Computer Science and Programming in Python</a:t>
            </a:r>
            <a:r>
              <a:rPr lang="en-US" sz="900">
                <a:latin typeface="Times New Roman" panose="02020603050405020304" pitchFamily="18" charset="0"/>
                <a:cs typeface="Times New Roman" panose="02020603050405020304" pitchFamily="18" charset="0"/>
                <a:sym typeface="+mn-ea"/>
              </a:rPr>
              <a:t> [</a:t>
            </a:r>
            <a:r>
              <a:rPr lang="en-US" sz="900">
                <a:latin typeface="Times New Roman" panose="02020603050405020304" pitchFamily="18" charset="0"/>
                <a:cs typeface="Times New Roman" panose="02020603050405020304" pitchFamily="18" charset="0"/>
                <a:sym typeface="+mn-ea"/>
                <a:hlinkClick r:id="rId3" action="ppaction://hlinkfile"/>
              </a:rPr>
              <a:t>PowerPoint slides</a:t>
            </a:r>
            <a:r>
              <a:rPr lang="en-US" sz="900">
                <a:latin typeface="Times New Roman" panose="02020603050405020304" pitchFamily="18" charset="0"/>
                <a:cs typeface="Times New Roman" panose="02020603050405020304" pitchFamily="18" charset="0"/>
                <a:sym typeface="+mn-ea"/>
              </a:rPr>
              <a:t>]. </a:t>
            </a:r>
          </a:p>
        </p:txBody>
      </p:sp>
      <p:pic>
        <p:nvPicPr>
          <p:cNvPr id="5" name="Content Placeholder 4"/>
          <p:cNvPicPr>
            <a:picLocks noGrp="1" noChangeAspect="1"/>
          </p:cNvPicPr>
          <p:nvPr>
            <p:ph idx="1"/>
          </p:nvPr>
        </p:nvPicPr>
        <p:blipFill>
          <a:blip r:embed="rId4"/>
          <a:stretch>
            <a:fillRect/>
          </a:stretch>
        </p:blipFill>
        <p:spPr>
          <a:xfrm>
            <a:off x="1703070" y="1981200"/>
            <a:ext cx="5736590" cy="375221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sym typeface="+mn-ea"/>
              </a:rPr>
              <a:t>Exercise: </a:t>
            </a:r>
            <a:r>
              <a:rPr lang="en-US" sz="3200" dirty="0">
                <a:ea typeface="+mj-lt"/>
                <a:cs typeface="+mj-lt"/>
                <a:sym typeface="+mn-ea"/>
              </a:rPr>
              <a:t>Vowel Counter</a:t>
            </a:r>
            <a:endParaRPr lang="en-US" sz="3200" dirty="0">
              <a:ea typeface="+mj-lt"/>
              <a:cs typeface="+mj-lt"/>
            </a:endParaRPr>
          </a:p>
        </p:txBody>
      </p:sp>
      <p:sp>
        <p:nvSpPr>
          <p:cNvPr id="6" name="Content Placeholder 5">
            <a:extLst>
              <a:ext uri="{FF2B5EF4-FFF2-40B4-BE49-F238E27FC236}">
                <a16:creationId xmlns:a16="http://schemas.microsoft.com/office/drawing/2014/main" id="{F2D0DE15-56C7-29FA-C1D5-49AB366F2C89}"/>
              </a:ext>
            </a:extLst>
          </p:cNvPr>
          <p:cNvSpPr>
            <a:spLocks noGrp="1"/>
          </p:cNvSpPr>
          <p:nvPr>
            <p:ph idx="1"/>
          </p:nvPr>
        </p:nvSpPr>
        <p:spPr/>
        <p:txBody>
          <a:bodyPr/>
          <a:lstStyle/>
          <a:p>
            <a:r>
              <a:rPr lang="en-US" sz="2400" dirty="0">
                <a:ea typeface="+mn-lt"/>
                <a:cs typeface="+mn-lt"/>
              </a:rPr>
              <a:t>Write a Python program that prompts the user to enter a word or phrase. The program should then count the number of vowels (a, e, </a:t>
            </a:r>
            <a:r>
              <a:rPr lang="en-US" sz="2400" err="1">
                <a:ea typeface="+mn-lt"/>
                <a:cs typeface="+mn-lt"/>
              </a:rPr>
              <a:t>i</a:t>
            </a:r>
            <a:r>
              <a:rPr lang="en-US" sz="2400" dirty="0">
                <a:ea typeface="+mn-lt"/>
                <a:cs typeface="+mn-lt"/>
              </a:rPr>
              <a:t>, o, u) in the input and display the result.</a:t>
            </a:r>
          </a:p>
          <a:p>
            <a:pPr lvl="1"/>
            <a:r>
              <a:rPr lang="en-US" sz="2000" dirty="0">
                <a:solidFill>
                  <a:srgbClr val="374151"/>
                </a:solidFill>
                <a:ea typeface="+mn-lt"/>
                <a:cs typeface="+mn-lt"/>
              </a:rPr>
              <a:t>Using a </a:t>
            </a:r>
            <a:r>
              <a:rPr lang="en-US" sz="2000" b="1" dirty="0">
                <a:latin typeface="Consolas"/>
                <a:ea typeface="+mn-lt"/>
                <a:cs typeface="+mn-lt"/>
              </a:rPr>
              <a:t>for</a:t>
            </a:r>
            <a:r>
              <a:rPr lang="en-US" sz="2000" dirty="0">
                <a:solidFill>
                  <a:srgbClr val="374151"/>
                </a:solidFill>
                <a:ea typeface="+mn-lt"/>
                <a:cs typeface="+mn-lt"/>
              </a:rPr>
              <a:t> loop</a:t>
            </a:r>
            <a:endParaRPr lang="en-US" sz="2000" dirty="0">
              <a:solidFill>
                <a:srgbClr val="000000"/>
              </a:solidFill>
              <a:ea typeface="+mn-lt"/>
              <a:cs typeface="+mn-lt"/>
            </a:endParaRPr>
          </a:p>
          <a:p>
            <a:pPr lvl="1"/>
            <a:r>
              <a:rPr lang="en-US" sz="2000" dirty="0">
                <a:solidFill>
                  <a:srgbClr val="374151"/>
                </a:solidFill>
                <a:ea typeface="+mn-lt"/>
                <a:cs typeface="+mn-lt"/>
              </a:rPr>
              <a:t>Using a </a:t>
            </a:r>
            <a:r>
              <a:rPr lang="en-US" sz="2000" b="1" dirty="0">
                <a:latin typeface="Consolas"/>
                <a:ea typeface="+mn-lt"/>
                <a:cs typeface="+mn-lt"/>
              </a:rPr>
              <a:t>while</a:t>
            </a:r>
            <a:r>
              <a:rPr lang="en-US" sz="2000" dirty="0">
                <a:solidFill>
                  <a:srgbClr val="374151"/>
                </a:solidFill>
                <a:ea typeface="+mn-lt"/>
                <a:cs typeface="+mn-lt"/>
              </a:rPr>
              <a:t> loop</a:t>
            </a:r>
          </a:p>
          <a:p>
            <a:r>
              <a:rPr lang="en-US" sz="2000" dirty="0">
                <a:solidFill>
                  <a:srgbClr val="374151"/>
                </a:solidFill>
                <a:ea typeface="+mn-lt"/>
                <a:cs typeface="+mn-lt"/>
              </a:rPr>
              <a:t>Hint:</a:t>
            </a:r>
          </a:p>
          <a:p>
            <a:pPr lvl="1"/>
            <a:r>
              <a:rPr lang="en-US" sz="1800" b="1" dirty="0">
                <a:latin typeface="Consolas"/>
                <a:ea typeface="+mn-lt"/>
                <a:cs typeface="+mn-lt"/>
              </a:rPr>
              <a:t>for char in string: # Looping through a string:</a:t>
            </a:r>
          </a:p>
          <a:p>
            <a:pPr lvl="1"/>
            <a:r>
              <a:rPr lang="en-US" sz="1800" b="1" err="1">
                <a:latin typeface="Consolas"/>
                <a:ea typeface="+mn-lt"/>
                <a:cs typeface="+mn-lt"/>
              </a:rPr>
              <a:t>first_char</a:t>
            </a:r>
            <a:r>
              <a:rPr lang="en-US" sz="1800" b="1" dirty="0">
                <a:latin typeface="Consolas"/>
                <a:ea typeface="+mn-lt"/>
                <a:cs typeface="+mn-lt"/>
              </a:rPr>
              <a:t> = string[0]  # Access the first character</a:t>
            </a:r>
          </a:p>
          <a:p>
            <a:pPr lvl="1"/>
            <a:r>
              <a:rPr lang="en-US" sz="1800" b="1" err="1">
                <a:latin typeface="Consolas"/>
                <a:ea typeface="+mn-lt"/>
                <a:cs typeface="+mn-lt"/>
              </a:rPr>
              <a:t>char.lower</a:t>
            </a:r>
            <a:r>
              <a:rPr lang="en-US" sz="1800" b="1" dirty="0">
                <a:latin typeface="Consolas"/>
                <a:ea typeface="+mn-lt"/>
                <a:cs typeface="+mn-lt"/>
              </a:rPr>
              <a:t>()</a:t>
            </a:r>
          </a:p>
        </p:txBody>
      </p:sp>
    </p:spTree>
    <p:extLst>
      <p:ext uri="{BB962C8B-B14F-4D97-AF65-F5344CB8AC3E}">
        <p14:creationId xmlns:p14="http://schemas.microsoft.com/office/powerpoint/2010/main" val="3453841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t>Python Environment with </a:t>
            </a:r>
            <a:r>
              <a:rPr lang="en-US" sz="4000">
                <a:solidFill>
                  <a:srgbClr val="FF0000"/>
                </a:solidFill>
              </a:rPr>
              <a:t>Anaconda</a:t>
            </a:r>
          </a:p>
        </p:txBody>
      </p:sp>
      <p:sp>
        <p:nvSpPr>
          <p:cNvPr id="3" name="Content Placeholder 2"/>
          <p:cNvSpPr>
            <a:spLocks noGrp="1"/>
          </p:cNvSpPr>
          <p:nvPr>
            <p:ph idx="1"/>
          </p:nvPr>
        </p:nvSpPr>
        <p:spPr>
          <a:xfrm>
            <a:off x="685800" y="1981200"/>
            <a:ext cx="7772400" cy="4114800"/>
          </a:xfrm>
        </p:spPr>
        <p:txBody>
          <a:bodyPr/>
          <a:lstStyle/>
          <a:p>
            <a:pPr algn="just"/>
            <a:r>
              <a:rPr lang="en-US" sz="1600"/>
              <a:t>Anaconda</a:t>
            </a:r>
          </a:p>
          <a:p>
            <a:pPr lvl="1" algn="just"/>
            <a:r>
              <a:rPr lang="en-US" sz="1400"/>
              <a:t>A popular Python distribution that simplifies setting up Python environments, package management, and data science tools. </a:t>
            </a:r>
          </a:p>
          <a:p>
            <a:pPr lvl="0" algn="just"/>
            <a:r>
              <a:rPr lang="en-US" sz="1600"/>
              <a:t>Anaconda Navigator</a:t>
            </a:r>
          </a:p>
          <a:p>
            <a:pPr lvl="1" algn="just"/>
            <a:r>
              <a:rPr lang="en-US" sz="1400"/>
              <a:t>A graphical user interface that helps beginners manage environments, packages, and launch applications like Jupyter Notebook and Spyder IDE without needing to use command-line tools.</a:t>
            </a:r>
          </a:p>
          <a:p>
            <a:pPr lvl="1" algn="just"/>
            <a:endParaRPr lang="en-US" sz="1400"/>
          </a:p>
          <a:p>
            <a:pPr lvl="0" algn="just"/>
            <a:endParaRPr lang="en-US" sz="1600"/>
          </a:p>
        </p:txBody>
      </p:sp>
      <p:grpSp>
        <p:nvGrpSpPr>
          <p:cNvPr id="4" name="Group 3"/>
          <p:cNvGrpSpPr/>
          <p:nvPr/>
        </p:nvGrpSpPr>
        <p:grpSpPr>
          <a:xfrm>
            <a:off x="2209800" y="3528695"/>
            <a:ext cx="4717415" cy="2781300"/>
            <a:chOff x="3480" y="5557"/>
            <a:chExt cx="7429" cy="4380"/>
          </a:xfrm>
        </p:grpSpPr>
        <p:pic>
          <p:nvPicPr>
            <p:cNvPr id="10" name="Picture 9"/>
            <p:cNvPicPr>
              <a:picLocks noChangeAspect="1"/>
            </p:cNvPicPr>
            <p:nvPr/>
          </p:nvPicPr>
          <p:blipFill>
            <a:blip r:embed="rId3"/>
            <a:stretch>
              <a:fillRect/>
            </a:stretch>
          </p:blipFill>
          <p:spPr>
            <a:xfrm>
              <a:off x="3480" y="5557"/>
              <a:ext cx="7429" cy="4043"/>
            </a:xfrm>
            <a:prstGeom prst="rect">
              <a:avLst/>
            </a:prstGeom>
          </p:spPr>
        </p:pic>
        <p:sp>
          <p:nvSpPr>
            <p:cNvPr id="5" name="Text Box 4"/>
            <p:cNvSpPr txBox="1"/>
            <p:nvPr/>
          </p:nvSpPr>
          <p:spPr>
            <a:xfrm>
              <a:off x="4284" y="9600"/>
              <a:ext cx="5832" cy="337"/>
            </a:xfrm>
            <a:prstGeom prst="rect">
              <a:avLst/>
            </a:prstGeom>
            <a:noFill/>
          </p:spPr>
          <p:txBody>
            <a:bodyPr wrap="square" rtlCol="0" anchor="t">
              <a:spAutoFit/>
            </a:bodyPr>
            <a:lstStyle/>
            <a:p>
              <a:pPr algn="ctr"/>
              <a:r>
                <a:rPr lang="en-US" sz="800">
                  <a:latin typeface="Times New Roman" panose="02020603050405020304" pitchFamily="18" charset="0"/>
                  <a:cs typeface="Times New Roman" panose="02020603050405020304" pitchFamily="18" charset="0"/>
                </a:rPr>
                <a:t>The interface of Anaconda Navigator</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t>Python Environment with </a:t>
            </a:r>
            <a:r>
              <a:rPr lang="en-US" sz="4000">
                <a:solidFill>
                  <a:srgbClr val="FF0000"/>
                </a:solidFill>
              </a:rPr>
              <a:t>Anaconda</a:t>
            </a:r>
          </a:p>
        </p:txBody>
      </p:sp>
      <p:sp>
        <p:nvSpPr>
          <p:cNvPr id="3" name="Content Placeholder 2"/>
          <p:cNvSpPr>
            <a:spLocks noGrp="1"/>
          </p:cNvSpPr>
          <p:nvPr>
            <p:ph idx="1"/>
          </p:nvPr>
        </p:nvSpPr>
        <p:spPr>
          <a:xfrm>
            <a:off x="685800" y="1981200"/>
            <a:ext cx="7772400" cy="4114800"/>
          </a:xfrm>
        </p:spPr>
        <p:txBody>
          <a:bodyPr/>
          <a:lstStyle/>
          <a:p>
            <a:pPr lvl="0" algn="just"/>
            <a:r>
              <a:rPr lang="en-US" sz="1600"/>
              <a:t>Install Anaconda Navigator</a:t>
            </a:r>
            <a:endParaRPr lang="en-US" sz="1400"/>
          </a:p>
          <a:p>
            <a:pPr lvl="1" algn="just"/>
            <a:r>
              <a:rPr lang="en-US" sz="1400"/>
              <a:t>Download link: https://www.anaconda.com/products/distribution#Downloads</a:t>
            </a:r>
          </a:p>
          <a:p>
            <a:pPr lvl="1" algn="just"/>
            <a:r>
              <a:rPr lang="en-US" sz="1400"/>
              <a:t>Tutorial: https://docs.anaconda.com/anaconda/install/</a:t>
            </a:r>
          </a:p>
          <a:p>
            <a:pPr lvl="1" algn="just"/>
            <a:endParaRPr lang="en-US" sz="1400"/>
          </a:p>
        </p:txBody>
      </p:sp>
      <p:pic>
        <p:nvPicPr>
          <p:cNvPr id="4" name="Picture 3"/>
          <p:cNvPicPr>
            <a:picLocks noChangeAspect="1"/>
          </p:cNvPicPr>
          <p:nvPr/>
        </p:nvPicPr>
        <p:blipFill>
          <a:blip r:embed="rId3"/>
          <a:stretch>
            <a:fillRect/>
          </a:stretch>
        </p:blipFill>
        <p:spPr>
          <a:xfrm>
            <a:off x="1199515" y="2819400"/>
            <a:ext cx="6744970" cy="32924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t>Python Environment with </a:t>
            </a:r>
            <a:r>
              <a:rPr lang="en-US" sz="4000">
                <a:solidFill>
                  <a:srgbClr val="FF0000"/>
                </a:solidFill>
              </a:rPr>
              <a:t>Anaconda</a:t>
            </a:r>
          </a:p>
        </p:txBody>
      </p:sp>
      <p:pic>
        <p:nvPicPr>
          <p:cNvPr id="4" name="Content Placeholder 3"/>
          <p:cNvPicPr>
            <a:picLocks noGrp="1" noChangeAspect="1"/>
          </p:cNvPicPr>
          <p:nvPr>
            <p:ph idx="1"/>
          </p:nvPr>
        </p:nvPicPr>
        <p:blipFill>
          <a:blip r:embed="rId3"/>
          <a:stretch>
            <a:fillRect/>
          </a:stretch>
        </p:blipFill>
        <p:spPr>
          <a:xfrm>
            <a:off x="815975" y="1981200"/>
            <a:ext cx="7510780" cy="4114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a:t>Python Environment with </a:t>
            </a:r>
            <a:r>
              <a:rPr lang="en-US" sz="4000">
                <a:solidFill>
                  <a:srgbClr val="FF0000"/>
                </a:solidFill>
              </a:rPr>
              <a:t>Anaconda</a:t>
            </a:r>
          </a:p>
        </p:txBody>
      </p:sp>
      <p:pic>
        <p:nvPicPr>
          <p:cNvPr id="8" name="Content Placeholder 7"/>
          <p:cNvPicPr>
            <a:picLocks noGrp="1" noChangeAspect="1"/>
          </p:cNvPicPr>
          <p:nvPr>
            <p:ph idx="1"/>
          </p:nvPr>
        </p:nvPicPr>
        <p:blipFill>
          <a:blip r:embed="rId3"/>
          <a:stretch>
            <a:fillRect/>
          </a:stretch>
        </p:blipFill>
        <p:spPr>
          <a:xfrm>
            <a:off x="685800" y="2043430"/>
            <a:ext cx="7772400" cy="39897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E8EAE9"/>
      </a:lt1>
      <a:dk2>
        <a:srgbClr val="000000"/>
      </a:dk2>
      <a:lt2>
        <a:srgbClr val="808080"/>
      </a:lt2>
      <a:accent1>
        <a:srgbClr val="99CCFF"/>
      </a:accent1>
      <a:accent2>
        <a:srgbClr val="CCCCFF"/>
      </a:accent2>
      <a:accent3>
        <a:srgbClr val="F2F3F2"/>
      </a:accent3>
      <a:accent4>
        <a:srgbClr val="000000"/>
      </a:accent4>
      <a:accent5>
        <a:srgbClr val="CAE2FF"/>
      </a:accent5>
      <a:accent6>
        <a:srgbClr val="B9B9E7"/>
      </a:accent6>
      <a:hlink>
        <a:srgbClr val="3333CC"/>
      </a:hlink>
      <a:folHlink>
        <a:srgbClr val="AF67FF"/>
      </a:folHlink>
    </a:clrScheme>
    <a:fontScheme name="Office Theme">
      <a:majorFont>
        <a:latin typeface="Times New Roman"/>
        <a:ea typeface="MS Pゴシック"/>
        <a:cs typeface=""/>
      </a:majorFont>
      <a:minorFont>
        <a:latin typeface="Times New Roman"/>
        <a:ea typeface="MS 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FF0000"/>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altLang="en-US" sz="2400" b="0" i="0" u="none" strike="noStrike" cap="none" normalizeH="0" baseline="0" smtClean="0">
            <a:ln>
              <a:noFill/>
            </a:ln>
            <a:solidFill>
              <a:schemeClr val="tx1"/>
            </a:solidFill>
            <a:effectLst/>
            <a:latin typeface="Arial" panose="020B0604020202020204" pitchFamily="34" charset="0"/>
            <a:ea typeface="MS Pゴシック" pitchFamily="-9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altLang="en-US" sz="2400" b="0" i="0" u="none" strike="noStrike" cap="none" normalizeH="0" baseline="0" smtClean="0">
            <a:ln>
              <a:noFill/>
            </a:ln>
            <a:solidFill>
              <a:schemeClr val="tx1"/>
            </a:solidFill>
            <a:effectLst/>
            <a:latin typeface="Arial" panose="020B0604020202020204" pitchFamily="34" charset="0"/>
            <a:ea typeface="MS Pゴシック" pitchFamily="-92" charset="-128"/>
          </a:defRPr>
        </a:defPPr>
      </a:lstStyle>
    </a:lnDef>
  </a:objectDefaults>
  <a:extraClrSchemeLst>
    <a:extraClrScheme>
      <a:clrScheme name="Office Theme 1">
        <a:dk1>
          <a:srgbClr val="000000"/>
        </a:dk1>
        <a:lt1>
          <a:srgbClr val="E8EAE9"/>
        </a:lt1>
        <a:dk2>
          <a:srgbClr val="000000"/>
        </a:dk2>
        <a:lt2>
          <a:srgbClr val="808080"/>
        </a:lt2>
        <a:accent1>
          <a:srgbClr val="99CCFF"/>
        </a:accent1>
        <a:accent2>
          <a:srgbClr val="CCCCFF"/>
        </a:accent2>
        <a:accent3>
          <a:srgbClr val="F2F3F2"/>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E8EAE9"/>
        </a:lt1>
        <a:dk2>
          <a:srgbClr val="000000"/>
        </a:dk2>
        <a:lt2>
          <a:srgbClr val="3E3E5C"/>
        </a:lt2>
        <a:accent1>
          <a:srgbClr val="60597B"/>
        </a:accent1>
        <a:accent2>
          <a:srgbClr val="6666FF"/>
        </a:accent2>
        <a:accent3>
          <a:srgbClr val="F2F3F2"/>
        </a:accent3>
        <a:accent4>
          <a:srgbClr val="000000"/>
        </a:accent4>
        <a:accent5>
          <a:srgbClr val="B6B5BF"/>
        </a:accent5>
        <a:accent6>
          <a:srgbClr val="5C5CE7"/>
        </a:accent6>
        <a:hlink>
          <a:srgbClr val="99CCFF"/>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UR.lightbackgrnd</Template>
  <Application>Microsoft Office PowerPoint</Application>
  <PresentationFormat>On-screen Show (4:3)</PresentationFormat>
  <Slides>55</Slides>
  <Notes>55</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Introduction to Python for Image Processing</vt:lpstr>
      <vt:lpstr>Self-intro</vt:lpstr>
      <vt:lpstr>What is programming?</vt:lpstr>
      <vt:lpstr>Why Python?</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Python Environment with Anaconda</vt:lpstr>
      <vt:lpstr>Exercise</vt:lpstr>
      <vt:lpstr>Python Basics</vt:lpstr>
      <vt:lpstr>Primitive Constructs and Syntax</vt:lpstr>
      <vt:lpstr>Objects</vt:lpstr>
      <vt:lpstr>Scalar Objects</vt:lpstr>
      <vt:lpstr>Printing to Console</vt:lpstr>
      <vt:lpstr>Expressions</vt:lpstr>
      <vt:lpstr>Operations on ints and floats</vt:lpstr>
      <vt:lpstr>Simple Operations</vt:lpstr>
      <vt:lpstr>Binding Variables and Values</vt:lpstr>
      <vt:lpstr>Binding Variables and Values</vt:lpstr>
      <vt:lpstr>Abstracting Expressions</vt:lpstr>
      <vt:lpstr>Changing Bindings</vt:lpstr>
      <vt:lpstr>Exercise: Variable Types and Binding</vt:lpstr>
      <vt:lpstr>String objects</vt:lpstr>
      <vt:lpstr>INPUT/OUTPUT: print</vt:lpstr>
      <vt:lpstr>INPUT/OUTPUT: input(" ")</vt:lpstr>
      <vt:lpstr>Comments</vt:lpstr>
      <vt:lpstr>Comparison operators on  int, float, string</vt:lpstr>
      <vt:lpstr>Exercise: Comparison and String Operations</vt:lpstr>
      <vt:lpstr>Control flow - branching</vt:lpstr>
      <vt:lpstr>Control flow - branching</vt:lpstr>
      <vt:lpstr>Indentation</vt:lpstr>
      <vt:lpstr>= vs ==</vt:lpstr>
      <vt:lpstr>Exercise: Grade Classification</vt:lpstr>
      <vt:lpstr>Control flow - Loops</vt:lpstr>
      <vt:lpstr>Control flow -  while LOOPS</vt:lpstr>
      <vt:lpstr>Exercise: Comparison and String Operations</vt:lpstr>
      <vt:lpstr>Control flow -  while and for LOOPS</vt:lpstr>
      <vt:lpstr>Control flow -  for LOOPS</vt:lpstr>
      <vt:lpstr>range(start, stop, step)</vt:lpstr>
      <vt:lpstr>break statement</vt:lpstr>
      <vt:lpstr>break statement</vt:lpstr>
      <vt:lpstr>Control flow -  while and for LOOPS</vt:lpstr>
      <vt:lpstr>Exercise: Vowel Counter</vt:lpstr>
    </vt:vector>
  </TitlesOfParts>
  <Company>University of Rochester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Background Music Generation with Controllable Music Transformer</dc:title>
  <dc:creator>Ramesh, Ashwin</dc:creator>
  <cp:revision>1044</cp:revision>
  <cp:lastPrinted>2023-05-16T20:13:39Z</cp:lastPrinted>
  <dcterms:created xsi:type="dcterms:W3CDTF">2023-05-16T20:13:39Z</dcterms:created>
  <dcterms:modified xsi:type="dcterms:W3CDTF">2023-05-30T19:27:40Z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0x0101006273FF05F73C7348B663DD48E3BFDD6F</vt:lpwstr>
  </property>
  <property fmtid="{D5CDD505-2E9C-101B-9397-08002B2CF9AE}" pid="3" name="ICV">
    <vt:lpwstr/>
  </property>
  <property fmtid="{D5CDD505-2E9C-101B-9397-08002B2CF9AE}" pid="4" name="KSOProductBuildVer">
    <vt:lpwstr>1033-11.1.0.11698</vt:lpwstr>
  </property>
</Properties>
</file>